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00" r:id="rId2"/>
    <p:sldId id="292" r:id="rId3"/>
    <p:sldId id="372" r:id="rId4"/>
    <p:sldId id="374" r:id="rId5"/>
    <p:sldId id="375" r:id="rId6"/>
    <p:sldId id="553" r:id="rId7"/>
    <p:sldId id="564" r:id="rId8"/>
    <p:sldId id="565" r:id="rId9"/>
    <p:sldId id="566" r:id="rId10"/>
    <p:sldId id="567" r:id="rId11"/>
    <p:sldId id="376" r:id="rId12"/>
    <p:sldId id="373" r:id="rId13"/>
    <p:sldId id="382" r:id="rId14"/>
    <p:sldId id="384" r:id="rId15"/>
    <p:sldId id="383" r:id="rId16"/>
    <p:sldId id="386" r:id="rId17"/>
    <p:sldId id="385" r:id="rId18"/>
    <p:sldId id="388" r:id="rId19"/>
    <p:sldId id="387" r:id="rId20"/>
    <p:sldId id="389" r:id="rId21"/>
    <p:sldId id="391" r:id="rId22"/>
    <p:sldId id="392" r:id="rId23"/>
    <p:sldId id="359" r:id="rId24"/>
    <p:sldId id="558" r:id="rId25"/>
    <p:sldId id="394" r:id="rId26"/>
    <p:sldId id="529" r:id="rId27"/>
    <p:sldId id="530" r:id="rId28"/>
    <p:sldId id="559" r:id="rId29"/>
    <p:sldId id="568" r:id="rId30"/>
    <p:sldId id="491" r:id="rId31"/>
    <p:sldId id="492" r:id="rId32"/>
    <p:sldId id="569" r:id="rId33"/>
    <p:sldId id="561" r:id="rId34"/>
    <p:sldId id="560" r:id="rId35"/>
    <p:sldId id="543" r:id="rId36"/>
    <p:sldId id="360" r:id="rId37"/>
    <p:sldId id="544" r:id="rId38"/>
    <p:sldId id="546" r:id="rId39"/>
    <p:sldId id="545" r:id="rId40"/>
    <p:sldId id="570" r:id="rId41"/>
    <p:sldId id="555" r:id="rId42"/>
    <p:sldId id="556" r:id="rId43"/>
    <p:sldId id="557" r:id="rId44"/>
    <p:sldId id="549" r:id="rId45"/>
    <p:sldId id="550" r:id="rId46"/>
    <p:sldId id="551" r:id="rId47"/>
    <p:sldId id="547" r:id="rId48"/>
    <p:sldId id="552" r:id="rId49"/>
    <p:sldId id="363" r:id="rId50"/>
    <p:sldId id="269" r:id="rId51"/>
    <p:sldId id="303" r:id="rId52"/>
    <p:sldId id="271" r:id="rId53"/>
    <p:sldId id="365" r:id="rId54"/>
    <p:sldId id="369" r:id="rId55"/>
    <p:sldId id="370" r:id="rId56"/>
    <p:sldId id="28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03B23-3076-49E1-A7F6-EF54F478ED00}" v="22" dt="2021-05-31T18:22:44.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9" autoAdjust="0"/>
    <p:restoredTop sz="84727" autoAdjust="0"/>
  </p:normalViewPr>
  <p:slideViewPr>
    <p:cSldViewPr snapToGrid="0">
      <p:cViewPr varScale="1">
        <p:scale>
          <a:sx n="63" d="100"/>
          <a:sy n="63" d="100"/>
        </p:scale>
        <p:origin x="10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AA003B23-3076-49E1-A7F6-EF54F478ED00}"/>
    <pc:docChg chg="modSld">
      <pc:chgData name="Felipe Augusto Pereira de Figueiredo" userId="e1771b70d906f94b" providerId="Windows Live" clId="Web-{AA003B23-3076-49E1-A7F6-EF54F478ED00}" dt="2021-05-31T18:22:41.788" v="7" actId="20577"/>
      <pc:docMkLst>
        <pc:docMk/>
      </pc:docMkLst>
      <pc:sldChg chg="modSp">
        <pc:chgData name="Felipe Augusto Pereira de Figueiredo" userId="e1771b70d906f94b" providerId="Windows Live" clId="Web-{AA003B23-3076-49E1-A7F6-EF54F478ED00}" dt="2021-05-31T18:22:41.788" v="7" actId="20577"/>
        <pc:sldMkLst>
          <pc:docMk/>
          <pc:sldMk cId="29378494" sldId="289"/>
        </pc:sldMkLst>
        <pc:spChg chg="mod">
          <ac:chgData name="Felipe Augusto Pereira de Figueiredo" userId="e1771b70d906f94b" providerId="Windows Live" clId="Web-{AA003B23-3076-49E1-A7F6-EF54F478ED00}" dt="2021-05-31T18:22:41.788" v="7" actId="20577"/>
          <ac:spMkLst>
            <pc:docMk/>
            <pc:sldMk cId="29378494" sldId="28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03/05/2025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‹nº›</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342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22076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242993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0392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252643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412758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23888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1994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54522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32380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632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Frank </a:t>
            </a:r>
            <a:r>
              <a:rPr lang="pt-BR" sz="1200" b="0" i="0" kern="1200" dirty="0" err="1">
                <a:solidFill>
                  <a:schemeClr val="tx1"/>
                </a:solidFill>
                <a:effectLst/>
                <a:latin typeface="+mn-lt"/>
                <a:ea typeface="+mn-ea"/>
                <a:cs typeface="+mn-cs"/>
              </a:rPr>
              <a:t>Rosenblatt</a:t>
            </a:r>
            <a:r>
              <a:rPr lang="pt-BR" sz="1200" b="0" i="0" kern="1200" baseline="0" dirty="0">
                <a:solidFill>
                  <a:schemeClr val="tx1"/>
                </a:solidFill>
                <a:effectLst/>
                <a:latin typeface="+mn-lt"/>
                <a:ea typeface="+mn-ea"/>
                <a:cs typeface="+mn-cs"/>
              </a:rPr>
              <a:t> introduziu o </a:t>
            </a:r>
            <a:r>
              <a:rPr lang="pt-BR" sz="1200" b="0" i="0" kern="1200" baseline="0" dirty="0" err="1">
                <a:solidFill>
                  <a:schemeClr val="tx1"/>
                </a:solidFill>
                <a:effectLst/>
                <a:latin typeface="+mn-lt"/>
                <a:ea typeface="+mn-ea"/>
                <a:cs typeface="+mn-cs"/>
              </a:rPr>
              <a:t>perceptron</a:t>
            </a:r>
            <a:r>
              <a:rPr lang="pt-BR" sz="1200" b="0" i="0" kern="1200" baseline="0" dirty="0">
                <a:solidFill>
                  <a:schemeClr val="tx1"/>
                </a:solidFill>
                <a:effectLst/>
                <a:latin typeface="+mn-lt"/>
                <a:ea typeface="+mn-ea"/>
                <a:cs typeface="+mn-cs"/>
              </a:rPr>
              <a:t>, que propôs mudanças em cima do modelo de MP como pesos sinápticos, valores de entrada reais e um método para treinamento do modelo.</a:t>
            </a:r>
          </a:p>
          <a:p>
            <a:endParaRPr lang="pt-BR" sz="1200" b="0" i="0" kern="1200" baseline="0" dirty="0">
              <a:solidFill>
                <a:schemeClr val="tx1"/>
              </a:solidFill>
              <a:effectLst/>
              <a:latin typeface="+mn-lt"/>
              <a:ea typeface="+mn-ea"/>
              <a:cs typeface="+mn-cs"/>
            </a:endParaRPr>
          </a:p>
          <a:p>
            <a:r>
              <a:rPr lang="pt-BR" dirty="0" err="1"/>
              <a:t>Perceptron</a:t>
            </a:r>
            <a:r>
              <a:rPr lang="pt-BR" dirty="0"/>
              <a:t> é semelhante ao </a:t>
            </a:r>
            <a:r>
              <a:rPr lang="pt-BR" dirty="0" err="1"/>
              <a:t>regressor</a:t>
            </a:r>
            <a:r>
              <a:rPr lang="pt-BR" dirty="0"/>
              <a:t> logístico</a:t>
            </a:r>
            <a:r>
              <a:rPr lang="pt-BR" baseline="0" dirty="0"/>
              <a:t> quando se usa a função degrau como função de limiar de decisão.</a:t>
            </a:r>
            <a:r>
              <a:rPr lang="pt-BR" dirty="0"/>
              <a:t/>
            </a:r>
            <a:br>
              <a:rPr lang="pt-BR"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59496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57903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185076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366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Existem vários</a:t>
            </a:r>
            <a:r>
              <a:rPr lang="pt-BR" baseline="0" dirty="0"/>
              <a:t> outros tipos de funções de ativação, cada uma com suas vantagens e desvantagens.</a:t>
            </a:r>
          </a:p>
          <a:p>
            <a:r>
              <a:rPr lang="pt-BR" baseline="0" dirty="0"/>
              <a:t>O link abaixo contem uma lista com vários tipos de funções de ativação.</a:t>
            </a:r>
          </a:p>
          <a:p>
            <a:r>
              <a:rPr lang="pt-BR" dirty="0">
                <a:hlinkClick r:id="rId3"/>
              </a:rPr>
              <a:t>https://en.wikipedia.org/wiki/Activation_function#Comparison_of_activation_functions</a:t>
            </a:r>
            <a:endParaRPr lang="pt-BR" dirty="0"/>
          </a:p>
          <a:p>
            <a:endParaRPr lang="pt-BR" dirty="0"/>
          </a:p>
          <a:p>
            <a:r>
              <a:rPr lang="pt-BR" dirty="0"/>
              <a:t>Referências</a:t>
            </a:r>
          </a:p>
          <a:p>
            <a:r>
              <a:rPr lang="pt-BR" dirty="0"/>
              <a:t>[1] https://en.wikipedia.org/wiki/Activation_function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43162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Para lidar com o</a:t>
            </a:r>
            <a:r>
              <a:rPr lang="pt-BR" sz="1200" b="0" i="0" kern="1200" baseline="0" dirty="0">
                <a:solidFill>
                  <a:schemeClr val="tx1"/>
                </a:solidFill>
                <a:effectLst/>
                <a:latin typeface="+mn-lt"/>
                <a:ea typeface="+mn-ea"/>
                <a:cs typeface="+mn-cs"/>
              </a:rPr>
              <a:t> problema da derivada igual a zero para valores de ativação negativos</a:t>
            </a:r>
            <a:r>
              <a:rPr lang="pt-BR" sz="1200" b="0" i="0" kern="1200" dirty="0">
                <a:solidFill>
                  <a:schemeClr val="tx1"/>
                </a:solidFill>
                <a:effectLst/>
                <a:latin typeface="+mn-lt"/>
                <a:ea typeface="+mn-ea"/>
                <a:cs typeface="+mn-cs"/>
              </a:rPr>
              <a:t>, algumas variações da função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foram propostas, como a </a:t>
            </a:r>
            <a:r>
              <a:rPr lang="pt-BR" sz="1200" b="0" i="0" kern="1200" dirty="0" err="1">
                <a:solidFill>
                  <a:schemeClr val="tx1"/>
                </a:solidFill>
                <a:effectLst/>
                <a:latin typeface="+mn-lt"/>
                <a:ea typeface="+mn-ea"/>
                <a:cs typeface="+mn-cs"/>
              </a:rPr>
              <a:t>Leaky</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e a ELU, que tentam preservar o gradiente para entradas negativas. Além disso, técnicas de normalização de batch, </a:t>
            </a:r>
            <a:r>
              <a:rPr lang="pt-BR" sz="1200" b="0" i="0" kern="1200" dirty="0" err="1">
                <a:solidFill>
                  <a:schemeClr val="tx1"/>
                </a:solidFill>
                <a:effectLst/>
                <a:latin typeface="+mn-lt"/>
                <a:ea typeface="+mn-ea"/>
                <a:cs typeface="+mn-cs"/>
              </a:rPr>
              <a:t>dropout</a:t>
            </a:r>
            <a:r>
              <a:rPr lang="pt-BR" sz="1200" b="0" i="0" kern="1200" dirty="0">
                <a:solidFill>
                  <a:schemeClr val="tx1"/>
                </a:solidFill>
                <a:effectLst/>
                <a:latin typeface="+mn-lt"/>
                <a:ea typeface="+mn-ea"/>
                <a:cs typeface="+mn-cs"/>
              </a:rPr>
              <a:t> e outras técnicas de regularização podem ser usadas para ajudar a mitigar o problema de dissipação do gradiente.</a:t>
            </a:r>
            <a:endParaRPr lang="en-US" dirty="0"/>
          </a:p>
          <a:p>
            <a:endParaRPr lang="en-US" dirty="0"/>
          </a:p>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a:t>
            </a:r>
            <a:r>
              <a:rPr lang="pt-BR" dirty="0" err="1">
                <a:hlinkClick r:id="rId3"/>
              </a:rPr>
              <a:t>questions</a:t>
            </a:r>
            <a:r>
              <a:rPr lang="pt-BR" dirty="0">
                <a:hlinkClick r:id="rId3"/>
              </a:rPr>
              <a:t>/126238/what-are-the-advantages-of-relu-over-sigmoid-function-in-deep-neural-networks#:~:</a:t>
            </a:r>
            <a:r>
              <a:rPr lang="pt-BR" dirty="0" err="1">
                <a:hlinkClick r:id="rId3"/>
              </a:rPr>
              <a:t>text</a:t>
            </a:r>
            <a:r>
              <a:rPr lang="pt-BR" dirty="0">
                <a:hlinkClick r:id="rId3"/>
              </a:rPr>
              <a:t>=The%20main%20reason%20why%20ReLu,deep%20network%20with%20sigmoid%20activation.</a:t>
            </a:r>
            <a:endParaRPr lang="pt-BR" dirty="0"/>
          </a:p>
          <a:p>
            <a:endParaRPr lang="pt-BR" dirty="0"/>
          </a:p>
          <a:p>
            <a:r>
              <a:rPr lang="en-US" sz="1200" b="0" i="0" kern="1200" dirty="0">
                <a:solidFill>
                  <a:schemeClr val="tx1"/>
                </a:solidFill>
                <a:effectLst/>
                <a:latin typeface="+mn-lt"/>
                <a:ea typeface="+mn-ea"/>
                <a:cs typeface="+mn-cs"/>
              </a:rPr>
              <a:t>The problem with the use of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is when the gradient has a value of 0. In such cases, the node is considered as a dead node since the old and new values of the weights remain the same. This situation can be avoided by the use of a leaky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which prevents the gradient from falling to the zero value.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have one caveat though: they “die” (output zero) when the input to it is negative. This can, in many cases, completely block backpropagation because the gradients will just be zero after one negative value has been inputted to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This would also be an issue if a large negative bias term / constant term is learned — the weighted sum fed into neurons may end up being negative because the positive weights cannot compensate for the significance of the bias term. Negative weights also come to mind, or negative input (or some combination that gives a negative weighted sum). The dead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hence output the same value for almost all of your activities — zero.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cannot “recover” from this problem because they will not modify the weights in anyway, since not only is the output for any negative input zero, the </a:t>
            </a:r>
            <a:r>
              <a:rPr lang="en-US" sz="1200" b="1" i="0" kern="1200" dirty="0">
                <a:solidFill>
                  <a:schemeClr val="tx1"/>
                </a:solidFill>
                <a:effectLst/>
                <a:latin typeface="+mn-lt"/>
                <a:ea typeface="+mn-ea"/>
                <a:cs typeface="+mn-cs"/>
              </a:rPr>
              <a:t>derivative </a:t>
            </a:r>
            <a:r>
              <a:rPr lang="en-US" sz="1200" b="0" i="0" kern="1200" dirty="0">
                <a:solidFill>
                  <a:schemeClr val="tx1"/>
                </a:solidFill>
                <a:effectLst/>
                <a:latin typeface="+mn-lt"/>
                <a:ea typeface="+mn-ea"/>
                <a:cs typeface="+mn-cs"/>
              </a:rPr>
              <a:t>is too. No updates will be made to modify the (for example) bias term to be a lesser magnitude of negative such that the neural net can escape from corruption of the entire network. It doesn’t happen </a:t>
            </a:r>
            <a:r>
              <a:rPr lang="en-US" sz="1200" b="0" i="1" kern="1200" dirty="0">
                <a:solidFill>
                  <a:schemeClr val="tx1"/>
                </a:solidFill>
                <a:effectLst/>
                <a:latin typeface="+mn-lt"/>
                <a:ea typeface="+mn-ea"/>
                <a:cs typeface="+mn-cs"/>
              </a:rPr>
              <a:t>all </a:t>
            </a:r>
            <a:r>
              <a:rPr lang="en-US" sz="1200" b="0" i="0" kern="1200" dirty="0">
                <a:solidFill>
                  <a:schemeClr val="tx1"/>
                </a:solidFill>
                <a:effectLst/>
                <a:latin typeface="+mn-lt"/>
                <a:ea typeface="+mn-ea"/>
                <a:cs typeface="+mn-cs"/>
              </a:rPr>
              <a:t>that often that the weighted sum ends up negative, though; and we can indeed initialize weights to be only positive and/or normalize input between 0 and 1 if we are concerned about the chance of an issue like this occurring.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[1]</a:t>
            </a:r>
            <a:r>
              <a:rPr lang="en-US" sz="1200" b="0" i="0" kern="1200" baseline="0" dirty="0">
                <a:solidFill>
                  <a:schemeClr val="tx1"/>
                </a:solidFill>
                <a:effectLst/>
                <a:latin typeface="+mn-lt"/>
                <a:ea typeface="+mn-ea"/>
                <a:cs typeface="+mn-cs"/>
              </a:rPr>
              <a:t> https://www.kdnuggets.com/2022/02/vanishing-gradient-problem.html</a:t>
            </a:r>
          </a:p>
          <a:p>
            <a:r>
              <a:rPr lang="en-US" sz="1200" b="0" i="0" kern="1200" baseline="0" dirty="0">
                <a:solidFill>
                  <a:schemeClr val="tx1"/>
                </a:solidFill>
                <a:effectLst/>
                <a:latin typeface="+mn-lt"/>
                <a:ea typeface="+mn-ea"/>
                <a:cs typeface="+mn-cs"/>
              </a:rPr>
              <a:t>[2] https://ayearofai.com/rohan-4-the-vanishing-gradient-problem-ec68f76ffb9b</a:t>
            </a:r>
          </a:p>
          <a:p>
            <a:r>
              <a:rPr lang="en-US" sz="1200" b="0" i="0" kern="1200" baseline="0" dirty="0">
                <a:solidFill>
                  <a:schemeClr val="tx1"/>
                </a:solidFill>
                <a:effectLst/>
                <a:latin typeface="+mn-lt"/>
                <a:ea typeface="+mn-ea"/>
                <a:cs typeface="+mn-cs"/>
              </a:rPr>
              <a:t>[3] https://adventuresinmachinelearning.com/vanishing-gradient-problem-tensorflow/</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tends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2229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39031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058114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936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A normalização de batch (</a:t>
            </a:r>
            <a:r>
              <a:rPr lang="pt-BR" sz="1200" b="1" i="1" kern="1200" dirty="0" smtClean="0">
                <a:solidFill>
                  <a:schemeClr val="tx1"/>
                </a:solidFill>
                <a:effectLst/>
                <a:latin typeface="+mn-lt"/>
                <a:ea typeface="+mn-ea"/>
                <a:cs typeface="+mn-cs"/>
              </a:rPr>
              <a:t>batch </a:t>
            </a:r>
            <a:r>
              <a:rPr lang="pt-BR" sz="1200" b="1" i="1" kern="1200" dirty="0" err="1" smtClean="0">
                <a:solidFill>
                  <a:schemeClr val="tx1"/>
                </a:solidFill>
                <a:effectLst/>
                <a:latin typeface="+mn-lt"/>
                <a:ea typeface="+mn-ea"/>
                <a:cs typeface="+mn-cs"/>
              </a:rPr>
              <a:t>normalization</a:t>
            </a:r>
            <a:r>
              <a:rPr lang="pt-BR" sz="1200" b="0" i="0" kern="1200" dirty="0" smtClean="0">
                <a:solidFill>
                  <a:schemeClr val="tx1"/>
                </a:solidFill>
                <a:effectLst/>
                <a:latin typeface="+mn-lt"/>
                <a:ea typeface="+mn-ea"/>
                <a:cs typeface="+mn-cs"/>
              </a:rPr>
              <a:t>) é uma técnica usada em redes neurais para estabilizar e acelerar o treinamento, reduzindo a </a:t>
            </a:r>
            <a:r>
              <a:rPr lang="pt-BR" sz="1200" b="1" i="0" kern="1200" dirty="0" smtClean="0">
                <a:solidFill>
                  <a:schemeClr val="tx1"/>
                </a:solidFill>
                <a:effectLst/>
                <a:latin typeface="+mn-lt"/>
                <a:ea typeface="+mn-ea"/>
                <a:cs typeface="+mn-cs"/>
              </a:rPr>
              <a:t>covariância interna</a:t>
            </a:r>
            <a:r>
              <a:rPr lang="pt-BR" sz="1200" b="0" i="0" kern="1200" dirty="0" smtClean="0">
                <a:solidFill>
                  <a:schemeClr val="tx1"/>
                </a:solidFill>
                <a:effectLst/>
                <a:latin typeface="+mn-lt"/>
                <a:ea typeface="+mn-ea"/>
                <a:cs typeface="+mn-cs"/>
              </a:rPr>
              <a:t> (mudanças na distribuição das entradas de cada camada durante o treinamento). Ela opera em </a:t>
            </a:r>
            <a:r>
              <a:rPr lang="pt-BR" sz="1200" b="1" i="0" kern="1200" dirty="0" err="1" smtClean="0">
                <a:solidFill>
                  <a:schemeClr val="tx1"/>
                </a:solidFill>
                <a:effectLst/>
                <a:latin typeface="+mn-lt"/>
                <a:ea typeface="+mn-ea"/>
                <a:cs typeface="+mn-cs"/>
              </a:rPr>
              <a:t>minibatches</a:t>
            </a:r>
            <a:r>
              <a:rPr lang="pt-BR" sz="1200" b="0" i="0" kern="1200" dirty="0" smtClean="0">
                <a:solidFill>
                  <a:schemeClr val="tx1"/>
                </a:solidFill>
                <a:effectLst/>
                <a:latin typeface="+mn-lt"/>
                <a:ea typeface="+mn-ea"/>
                <a:cs typeface="+mn-cs"/>
              </a:rPr>
              <a:t> (subconjuntos dos dados de treinamento)</a:t>
            </a:r>
            <a:endParaRPr lang="pt-BR" dirty="0"/>
          </a:p>
          <a:p>
            <a:endParaRPr lang="pt-BR" dirty="0"/>
          </a:p>
          <a:p>
            <a:r>
              <a:rPr lang="pt-BR" dirty="0"/>
              <a:t>Referências:</a:t>
            </a:r>
          </a:p>
          <a:p>
            <a:r>
              <a:rPr lang="pt-BR" dirty="0"/>
              <a:t>[1] https://neptune.ai/blog/vanishing-and-exploding-gradients-debugging-monitoring-fixing</a:t>
            </a:r>
          </a:p>
          <a:p>
            <a:r>
              <a:rPr lang="pt-BR" dirty="0"/>
              <a:t>[2] https://programmathically.com/understanding-the-exploding-and-vanishing-gradients-problem/</a:t>
            </a:r>
          </a:p>
          <a:p>
            <a:r>
              <a:rPr lang="pt-BR" dirty="0"/>
              <a:t>[3] https://towardsdatascience.com/batch-normalization-in-3-levels-of-understanding-14c2da90a338</a:t>
            </a:r>
          </a:p>
          <a:p>
            <a:r>
              <a:rPr lang="pt-BR" dirty="0"/>
              <a:t>[4]</a:t>
            </a:r>
            <a:r>
              <a:rPr lang="pt-BR" baseline="0" dirty="0"/>
              <a:t> https://medium.com/analytics-vidhya/how-batch-normalization-and-relu-solve-vanishing-gradients-3f1a8ace1c88</a:t>
            </a:r>
          </a:p>
          <a:p>
            <a:r>
              <a:rPr lang="pt-BR" baseline="0" dirty="0"/>
              <a:t>[5] https://www.quora.com/How-does-Batch-Normalization-battle-the-fact-that-gradients-might-explode-when-training-a-Neural-Network</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317903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#6:</a:t>
            </a:r>
            <a:r>
              <a:rPr lang="pt-BR" sz="1200" dirty="0"/>
              <a:t> https://mybinder.org/v2/gh/zz4fap/t320_aprendizado_de_maquina/main?filepath=labs%2FLaboratorio6.ipynb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08056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899874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2736767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72687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67134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05725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function_approximation_classification.ipynb</a:t>
            </a:r>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99748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367943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function_approximation_regression.ipynb</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45821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a:t>
            </a:r>
            <a:r>
              <a:rPr lang="pt-BR" sz="1200" dirty="0"/>
              <a:t> https://mybinder.org/v2/gh/zz4fap/t320_aprendizado_de_maquina/main?filepath=labs%2FLaboratorio7.ipynb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 </a:t>
            </a:r>
            <a:r>
              <a:rPr lang="pt-BR" dirty="0"/>
              <a:t>https://colab.research.google.com/github/zz4fap/t320_aprendizado_de_maquina/blob/main/labs/</a:t>
            </a:r>
            <a:r>
              <a:rPr lang="pt-BR" sz="1200" dirty="0"/>
              <a:t>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915223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39531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38883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669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331799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7126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34099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03/05/2025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03/05/2025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03/05/2025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03/05/2025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03/05/2025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03/05/2025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03/05/2025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03/05/2025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03/05/2025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03/05/2025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03/05/2025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03/05/2025</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‹nº›</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4.emf"/><Relationship Id="rId10" Type="http://schemas.openxmlformats.org/officeDocument/2006/relationships/image" Target="../media/image20.png"/><Relationship Id="rId4" Type="http://schemas.openxmlformats.org/officeDocument/2006/relationships/image" Target="../media/image13.emf"/><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7.emf"/><Relationship Id="rId15" Type="http://schemas.openxmlformats.org/officeDocument/2006/relationships/image" Target="../media/image31.png"/><Relationship Id="rId4" Type="http://schemas.openxmlformats.org/officeDocument/2006/relationships/image" Target="../media/image16.emf"/><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6.png"/><Relationship Id="rId7" Type="http://schemas.openxmlformats.org/officeDocument/2006/relationships/image" Target="../media/image181.png"/><Relationship Id="rId12"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4.png"/><Relationship Id="rId5" Type="http://schemas.openxmlformats.org/officeDocument/2006/relationships/image" Target="../media/image251.png"/><Relationship Id="rId10" Type="http://schemas.openxmlformats.org/officeDocument/2006/relationships/image" Target="../media/image260.png"/><Relationship Id="rId4" Type="http://schemas.openxmlformats.org/officeDocument/2006/relationships/image" Target="../media/image242.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40.png"/><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4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9.emf"/><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Activation_function#Table_of_activation_func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31.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2.png"/><Relationship Id="rId11" Type="http://schemas.openxmlformats.org/officeDocument/2006/relationships/image" Target="../media/image53.png"/><Relationship Id="rId5" Type="http://schemas.openxmlformats.org/officeDocument/2006/relationships/image" Target="../media/image471.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asimovinstitute.org/author/fjodorvanve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hyperlink" Target="https://colab.research.google.com/github/zz4fap/t320_aprendizado_de_maquina/blob/main/notebooks/mlp/function_approximation_classification.ipynb"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50.png"/><Relationship Id="rId7"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4.png"/><Relationship Id="rId10" Type="http://schemas.openxmlformats.org/officeDocument/2006/relationships/image" Target="../media/image610.png"/><Relationship Id="rId4" Type="http://schemas.openxmlformats.org/officeDocument/2006/relationships/hyperlink" Target="https://colab.research.google.com/github/zz4fap/t320_aprendizado_de_maquina/blob/main/notebooks/mlp/function_approximation_regression.ipynb" TargetMode="External"/><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7.ipynb"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01.png"/><Relationship Id="rId18" Type="http://schemas.openxmlformats.org/officeDocument/2006/relationships/image" Target="../media/image66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91.png"/><Relationship Id="rId17" Type="http://schemas.openxmlformats.org/officeDocument/2006/relationships/image" Target="../media/image620.png"/><Relationship Id="rId2" Type="http://schemas.openxmlformats.org/officeDocument/2006/relationships/image" Target="../media/image380.png"/><Relationship Id="rId16" Type="http://schemas.openxmlformats.org/officeDocument/2006/relationships/image" Target="../media/image53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81.png"/><Relationship Id="rId5" Type="http://schemas.openxmlformats.org/officeDocument/2006/relationships/image" Target="../media/image410.png"/><Relationship Id="rId15"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68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10.png"/></Relationships>
</file>

<file path=ppt/slides/_rels/slide54.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461.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1.png"/><Relationship Id="rId4" Type="http://schemas.openxmlformats.org/officeDocument/2006/relationships/image" Target="../media/image221.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230.png"/><Relationship Id="rId7" Type="http://schemas.openxmlformats.org/officeDocument/2006/relationships/image" Target="../media/image490.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24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T320 - Introdução ao Aprendizado de Máquina II:</a:t>
            </a:r>
            <a:r>
              <a:rPr lang="pt-BR" dirty="0"/>
              <a:t/>
            </a:r>
            <a:br>
              <a:rPr lang="pt-BR" dirty="0"/>
            </a:br>
            <a:r>
              <a:rPr lang="pt-BR" b="1" i="1" dirty="0"/>
              <a:t>Redes Neurais Artificiais (Parte II)</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038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4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As ligações do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717513" y="1825624"/>
                <a:ext cx="6310364" cy="5032375"/>
              </a:xfrm>
            </p:spPr>
            <p:txBody>
              <a:bodyPr>
                <a:normAutofit lnSpcReduction="10000"/>
              </a:bodyPr>
              <a:lstStyle/>
              <a:p>
                <a:r>
                  <a:rPr lang="pt-BR" dirty="0"/>
                  <a:t>Considerando </a:t>
                </a:r>
                <a:r>
                  <a:rPr lang="pt-BR" b="1" i="1" dirty="0">
                    <a:solidFill>
                      <a:srgbClr val="7030A0"/>
                    </a:solidFill>
                  </a:rPr>
                  <a:t>qualquer dois nós da rede</a:t>
                </a:r>
                <a:r>
                  <a:rPr lang="pt-BR" dirty="0"/>
                  <a:t>, a </a:t>
                </a:r>
                <a:r>
                  <a:rPr lang="pt-BR" b="1" i="1" dirty="0"/>
                  <a:t>ligação</a:t>
                </a:r>
                <a:r>
                  <a:rPr lang="pt-BR" dirty="0"/>
                  <a:t>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a:t>-</a:t>
                </a:r>
                <a:r>
                  <a:rPr lang="pt-BR" dirty="0" err="1"/>
                  <a:t>ésima</a:t>
                </a:r>
                <a:r>
                  <a:rPr lang="pt-BR" dirty="0"/>
                  <a:t> camada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a:t>
                </a:r>
                <a:r>
                  <a:rPr lang="pt-BR" dirty="0" err="1"/>
                  <a:t>ésima </a:t>
                </a:r>
                <a:r>
                  <a:rPr lang="pt-BR" dirty="0"/>
                  <a:t>é feita através do </a:t>
                </a:r>
                <a:r>
                  <a:rPr lang="pt-BR" b="1" i="1" dirty="0"/>
                  <a:t>peso</a:t>
                </a:r>
                <a:r>
                  <a:rPr lang="pt-BR" dirty="0"/>
                  <a:t>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a14:m>
                <a:r>
                  <a:rPr lang="pt-BR" dirty="0"/>
                  <a:t>.</a:t>
                </a:r>
              </a:p>
              <a:p>
                <a:r>
                  <a:rPr lang="pt-BR" dirty="0"/>
                  <a:t>A ligação </a:t>
                </a:r>
                <a:r>
                  <a:rPr lang="pt-BR" b="1" i="1" dirty="0"/>
                  <a:t>propaga</a:t>
                </a:r>
                <a:r>
                  <a:rPr lang="pt-BR" dirty="0"/>
                  <a:t> o </a:t>
                </a:r>
                <a:r>
                  <a:rPr lang="pt-BR" b="1" i="1" dirty="0">
                    <a:solidFill>
                      <a:srgbClr val="00B050"/>
                    </a:solidFill>
                  </a:rPr>
                  <a:t>sinal de saída</a:t>
                </a:r>
                <a:r>
                  <a:rPr lang="pt-BR" b="1" i="1" dirty="0"/>
                  <a:t> </a:t>
                </a:r>
                <a:r>
                  <a:rPr lang="pt-BR" dirty="0"/>
                  <a:t>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a:t>
                </a:r>
              </a:p>
              <a:p>
                <a:pPr lvl="1">
                  <a:buFont typeface="Wingdings" panose="05000000000000000000" pitchFamily="2" charset="2"/>
                  <a:buChar char="§"/>
                </a:pPr>
                <a:r>
                  <a:rPr lang="pt-BR" dirty="0"/>
                  <a:t>O </a:t>
                </a:r>
                <a:r>
                  <a:rPr lang="pt-BR" b="1" i="1" dirty="0">
                    <a:solidFill>
                      <a:srgbClr val="00B050"/>
                    </a:solidFill>
                  </a:rPr>
                  <a:t>sinal de saída </a:t>
                </a:r>
                <a:r>
                  <a:rPr lang="pt-BR" dirty="0"/>
                  <a:t>do </a:t>
                </a:r>
                <a14:m>
                  <m:oMath xmlns:m="http://schemas.openxmlformats.org/officeDocument/2006/math">
                    <m:r>
                      <a:rPr lang="pt-BR" i="1">
                        <a:latin typeface="Cambria Math" panose="02040503050406030204" pitchFamily="18" charset="0"/>
                      </a:rPr>
                      <m:t>𝑖</m:t>
                    </m:r>
                  </m:oMath>
                </a14:m>
                <a:r>
                  <a:rPr lang="pt-BR" dirty="0"/>
                  <a:t>-ésimo nó é denotado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a:t>
                </a:r>
              </a:p>
              <a:p>
                <a:r>
                  <a:rPr lang="pt-BR" dirty="0"/>
                  <a:t>O valor do </a:t>
                </a:r>
                <a:r>
                  <a:rPr lang="pt-BR" b="1" i="1" dirty="0"/>
                  <a:t>peso</a:t>
                </a:r>
                <a:r>
                  <a:rPr lang="pt-BR" dirty="0"/>
                  <a:t>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 ligação pode ser </a:t>
                </a:r>
                <a:r>
                  <a:rPr lang="pt-BR" b="1" i="1" dirty="0"/>
                  <a:t>excitatória</a:t>
                </a:r>
                <a:r>
                  <a:rPr lang="pt-BR" dirty="0"/>
                  <a:t> ou </a:t>
                </a:r>
                <a:r>
                  <a:rPr lang="pt-BR" b="1" i="1" dirty="0"/>
                  <a:t>inibitória</a:t>
                </a:r>
                <a:r>
                  <a:rPr lang="pt-BR" dirty="0"/>
                  <a:t> dependendo dos sinais do peso e de saída do nó anterior.</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717513" y="1825624"/>
                <a:ext cx="6310364" cy="5032375"/>
              </a:xfrm>
              <a:blipFill>
                <a:blip r:embed="rId3"/>
                <a:stretch>
                  <a:fillRect l="-1739" t="-2663" r="-386" b="-3148"/>
                </a:stretch>
              </a:blipFill>
            </p:spPr>
            <p:txBody>
              <a:bodyPr/>
              <a:lstStyle/>
              <a:p>
                <a:r>
                  <a:rPr lang="pt-BR">
                    <a:noFill/>
                  </a:rPr>
                  <a:t> </a:t>
                </a:r>
              </a:p>
            </p:txBody>
          </p:sp>
        </mc:Fallback>
      </mc:AlternateContent>
      <p:sp>
        <p:nvSpPr>
          <p:cNvPr id="5" name="TextBox 4">
            <a:extLst>
              <a:ext uri="{FF2B5EF4-FFF2-40B4-BE49-F238E27FC236}">
                <a16:creationId xmlns:a16="http://schemas.microsoft.com/office/drawing/2014/main" xmlns="" id="{83F930E5-6712-361B-247C-D228F5DDBE05}"/>
              </a:ext>
            </a:extLst>
          </p:cNvPr>
          <p:cNvSpPr txBox="1"/>
          <p:nvPr/>
        </p:nvSpPr>
        <p:spPr>
          <a:xfrm>
            <a:off x="1619510" y="1655603"/>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6B43EFAC-ADC2-216B-5691-39AB26B1A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08676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99E0420-D29B-5989-E6D0-F8EA06A80F71}"/>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xmlns="" id="{9A1087D7-8233-BE5E-B155-CE5E8EC11EB3}"/>
              </a:ext>
            </a:extLst>
          </p:cNvPr>
          <p:cNvSpPr>
            <a:spLocks noGrp="1"/>
          </p:cNvSpPr>
          <p:nvPr>
            <p:ph idx="1"/>
          </p:nvPr>
        </p:nvSpPr>
        <p:spPr>
          <a:xfrm>
            <a:off x="5938221" y="1825624"/>
            <a:ext cx="6045798" cy="5032375"/>
          </a:xfrm>
        </p:spPr>
        <p:txBody>
          <a:bodyPr/>
          <a:lstStyle/>
          <a:p>
            <a:r>
              <a:rPr lang="pt-BR" dirty="0"/>
              <a:t>Existem vários tipos de </a:t>
            </a:r>
            <a:r>
              <a:rPr lang="pt-BR" b="1" i="1" dirty="0"/>
              <a:t>funções de ativação</a:t>
            </a:r>
            <a:r>
              <a:rPr lang="pt-BR" dirty="0"/>
              <a:t> que podem ser utilizadas pelos </a:t>
            </a:r>
            <a:r>
              <a:rPr lang="pt-BR" b="1" i="1" dirty="0"/>
              <a:t>nós</a:t>
            </a:r>
            <a:r>
              <a:rPr lang="pt-BR" dirty="0"/>
              <a:t> de uma rede neural.</a:t>
            </a:r>
          </a:p>
          <a:p>
            <a:r>
              <a:rPr lang="pt-BR" dirty="0"/>
              <a:t>Cada camada pode usar funções de ativação diferentes.</a:t>
            </a:r>
          </a:p>
          <a:p>
            <a:r>
              <a:rPr lang="pt-BR" dirty="0"/>
              <a:t>Porém, em geral, todos os nós de uma camada usam o mesmo tipo de função de ativação.</a:t>
            </a:r>
          </a:p>
          <a:p>
            <a:endParaRPr lang="pt-BR" dirty="0"/>
          </a:p>
        </p:txBody>
      </p:sp>
      <p:pic>
        <p:nvPicPr>
          <p:cNvPr id="5" name="Picture 3">
            <a:extLst>
              <a:ext uri="{FF2B5EF4-FFF2-40B4-BE49-F238E27FC236}">
                <a16:creationId xmlns:a16="http://schemas.microsoft.com/office/drawing/2014/main" xmlns="" id="{08696813-612D-9D2A-3817-F3F31CCCD0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155" y="2212899"/>
            <a:ext cx="5004946" cy="4093502"/>
          </a:xfrm>
          <a:prstGeom prst="rect">
            <a:avLst/>
          </a:prstGeom>
        </p:spPr>
      </p:pic>
    </p:spTree>
    <p:extLst>
      <p:ext uri="{BB962C8B-B14F-4D97-AF65-F5344CB8AC3E}">
        <p14:creationId xmlns:p14="http://schemas.microsoft.com/office/powerpoint/2010/main" val="98513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E98B074-0A45-313B-DAC8-9EB4DFE5993C}"/>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xmlns="" id="{E8749BEF-094E-1E8D-6000-A87035A188E4}"/>
              </a:ext>
            </a:extLst>
          </p:cNvPr>
          <p:cNvSpPr>
            <a:spLocks noGrp="1"/>
          </p:cNvSpPr>
          <p:nvPr>
            <p:ph idx="1"/>
          </p:nvPr>
        </p:nvSpPr>
        <p:spPr>
          <a:xfrm>
            <a:off x="5314278" y="1825624"/>
            <a:ext cx="6755802" cy="5032375"/>
          </a:xfrm>
        </p:spPr>
        <p:txBody>
          <a:bodyPr/>
          <a:lstStyle/>
          <a:p>
            <a:r>
              <a:rPr lang="pt-BR" dirty="0"/>
              <a:t>Devido a suas características, não se utiliza a </a:t>
            </a:r>
            <a:r>
              <a:rPr lang="pt-BR" b="1" i="1" dirty="0"/>
              <a:t>função degrau</a:t>
            </a:r>
            <a:r>
              <a:rPr lang="pt-BR" dirty="0"/>
              <a:t> como função de ativação em redes neurais.</a:t>
            </a:r>
          </a:p>
          <a:p>
            <a:pPr lvl="1">
              <a:buFont typeface="Wingdings" panose="05000000000000000000" pitchFamily="2" charset="2"/>
              <a:buChar char="§"/>
            </a:pPr>
            <a:r>
              <a:rPr lang="pt-BR" dirty="0"/>
              <a:t>Derivada sempre igual a zero, exceto na origem, onde ela é indeterminada. </a:t>
            </a:r>
          </a:p>
          <a:p>
            <a:r>
              <a:rPr lang="pt-BR" dirty="0"/>
              <a:t>Até o surgimento das </a:t>
            </a:r>
            <a:r>
              <a:rPr lang="pt-BR" b="1" i="1" dirty="0"/>
              <a:t>redes neurais profundas</a:t>
            </a:r>
            <a:r>
              <a:rPr lang="pt-BR" dirty="0"/>
              <a:t>, a regra era utilizar as </a:t>
            </a:r>
            <a:r>
              <a:rPr lang="pt-BR" b="1" i="1" dirty="0"/>
              <a:t>funções logística </a:t>
            </a:r>
            <a:r>
              <a:rPr lang="pt-BR" dirty="0"/>
              <a:t>ou </a:t>
            </a:r>
            <a:r>
              <a:rPr lang="pt-BR" b="1" i="1" dirty="0"/>
              <a:t>tangente hiperbólica</a:t>
            </a:r>
            <a:r>
              <a:rPr lang="pt-BR" dirty="0"/>
              <a:t>, que são </a:t>
            </a:r>
            <a:r>
              <a:rPr lang="pt-BR" b="1" i="1" dirty="0">
                <a:solidFill>
                  <a:srgbClr val="00B050"/>
                </a:solidFill>
              </a:rPr>
              <a:t>versões suavizadas da função degrau</a:t>
            </a:r>
            <a:r>
              <a:rPr lang="pt-BR" dirty="0"/>
              <a:t>.</a:t>
            </a:r>
          </a:p>
          <a:p>
            <a:pPr lvl="1">
              <a:buFont typeface="Wingdings" panose="05000000000000000000" pitchFamily="2" charset="2"/>
              <a:buChar char="§"/>
            </a:pPr>
            <a:r>
              <a:rPr lang="pt-BR" dirty="0"/>
              <a:t>Essas funções </a:t>
            </a:r>
            <a:r>
              <a:rPr lang="pt-BR" b="1" i="1" dirty="0"/>
              <a:t>são contínuas e possuem derivada definida e diferente de 0 em todos os pontos</a:t>
            </a:r>
            <a:r>
              <a:rPr lang="pt-BR" dirty="0"/>
              <a:t>.</a:t>
            </a:r>
          </a:p>
        </p:txBody>
      </p:sp>
      <p:pic>
        <p:nvPicPr>
          <p:cNvPr id="6" name="Picture 16">
            <a:extLst>
              <a:ext uri="{FF2B5EF4-FFF2-40B4-BE49-F238E27FC236}">
                <a16:creationId xmlns:a16="http://schemas.microsoft.com/office/drawing/2014/main" xmlns="" id="{05C41E50-72C3-557E-3776-2F27DD7091D2}"/>
              </a:ext>
            </a:extLst>
          </p:cNvPr>
          <p:cNvPicPr>
            <a:picLocks noChangeAspect="1"/>
          </p:cNvPicPr>
          <p:nvPr/>
        </p:nvPicPr>
        <p:blipFill rotWithShape="1">
          <a:blip r:embed="rId3"/>
          <a:srcRect l="3046" t="5896" r="8832"/>
          <a:stretch/>
        </p:blipFill>
        <p:spPr>
          <a:xfrm>
            <a:off x="982211" y="2276743"/>
            <a:ext cx="3783427" cy="3511386"/>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42CE809B-8426-AA9A-799A-7E6A8FE3543A}"/>
                  </a:ext>
                </a:extLst>
              </p:cNvPr>
              <p:cNvSpPr txBox="1"/>
              <p:nvPr/>
            </p:nvSpPr>
            <p:spPr>
              <a:xfrm>
                <a:off x="2392018" y="5603463"/>
                <a:ext cx="126682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42CE809B-8426-AA9A-799A-7E6A8FE3543A}"/>
                  </a:ext>
                </a:extLst>
              </p:cNvPr>
              <p:cNvSpPr txBox="1">
                <a:spLocks noRot="1" noChangeAspect="1" noMove="1" noResize="1" noEditPoints="1" noAdjustHandles="1" noChangeArrowheads="1" noChangeShapeType="1" noTextEdit="1"/>
              </p:cNvSpPr>
              <p:nvPr/>
            </p:nvSpPr>
            <p:spPr>
              <a:xfrm>
                <a:off x="2392018" y="5603463"/>
                <a:ext cx="1266826"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FA4CC93B-F5C1-F068-B970-77DE8E5AE18B}"/>
                  </a:ext>
                </a:extLst>
              </p:cNvPr>
              <p:cNvSpPr txBox="1"/>
              <p:nvPr/>
            </p:nvSpPr>
            <p:spPr>
              <a:xfrm rot="16200000">
                <a:off x="591530" y="3766463"/>
                <a:ext cx="78136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oMath>
                  </m:oMathPara>
                </a14:m>
                <a:endParaRPr lang="pt-BR" dirty="0"/>
              </a:p>
            </p:txBody>
          </p:sp>
        </mc:Choice>
        <mc:Fallback xmlns="">
          <p:sp>
            <p:nvSpPr>
              <p:cNvPr id="8" name="CaixaDeTexto 7">
                <a:extLst>
                  <a:ext uri="{FF2B5EF4-FFF2-40B4-BE49-F238E27FC236}">
                    <a16:creationId xmlns:a16="http://schemas.microsoft.com/office/drawing/2014/main" id="{FA4CC93B-F5C1-F068-B970-77DE8E5AE18B}"/>
                  </a:ext>
                </a:extLst>
              </p:cNvPr>
              <p:cNvSpPr txBox="1">
                <a:spLocks noRot="1" noChangeAspect="1" noMove="1" noResize="1" noEditPoints="1" noAdjustHandles="1" noChangeArrowheads="1" noChangeShapeType="1" noTextEdit="1"/>
              </p:cNvSpPr>
              <p:nvPr/>
            </p:nvSpPr>
            <p:spPr>
              <a:xfrm rot="16200000">
                <a:off x="591530" y="3766463"/>
                <a:ext cx="781363" cy="369332"/>
              </a:xfrm>
              <a:prstGeom prst="rect">
                <a:avLst/>
              </a:prstGeom>
              <a:blipFill>
                <a:blip r:embed="rId5"/>
                <a:stretch>
                  <a:fillRect t="-15625" r="-13333" b="-2344"/>
                </a:stretch>
              </a:blipFill>
            </p:spPr>
            <p:txBody>
              <a:bodyPr/>
              <a:lstStyle/>
              <a:p>
                <a:r>
                  <a:rPr lang="pt-BR">
                    <a:noFill/>
                  </a:rPr>
                  <a:t> </a:t>
                </a:r>
              </a:p>
            </p:txBody>
          </p:sp>
        </mc:Fallback>
      </mc:AlternateContent>
    </p:spTree>
    <p:extLst>
      <p:ext uri="{BB962C8B-B14F-4D97-AF65-F5344CB8AC3E}">
        <p14:creationId xmlns:p14="http://schemas.microsoft.com/office/powerpoint/2010/main" val="301070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F9DBE5-51A4-191D-A4E4-6E4B6EAB3ECB}"/>
              </a:ext>
            </a:extLst>
          </p:cNvPr>
          <p:cNvSpPr>
            <a:spLocks noGrp="1"/>
          </p:cNvSpPr>
          <p:nvPr>
            <p:ph type="title"/>
          </p:nvPr>
        </p:nvSpPr>
        <p:spPr/>
        <p:txBody>
          <a:bodyPr/>
          <a:lstStyle/>
          <a:p>
            <a:r>
              <a:rPr lang="pt-BR" dirty="0"/>
              <a:t>Função de ativação logística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D9ECEDBC-7D6C-51FC-ABC8-FE8EB8292B7C}"/>
                  </a:ext>
                </a:extLst>
              </p:cNvPr>
              <p:cNvSpPr>
                <a:spLocks noGrp="1"/>
              </p:cNvSpPr>
              <p:nvPr>
                <p:ph idx="1"/>
              </p:nvPr>
            </p:nvSpPr>
            <p:spPr>
              <a:xfrm>
                <a:off x="838200" y="1825624"/>
                <a:ext cx="11178091" cy="5032375"/>
              </a:xfrm>
            </p:spPr>
            <p:txBody>
              <a:bodyPr/>
              <a:lstStyle/>
              <a:p>
                <a:r>
                  <a:rPr lang="pt-BR" dirty="0"/>
                  <a:t>A </a:t>
                </a:r>
                <a:r>
                  <a:rPr lang="pt-BR" b="1" i="1" dirty="0">
                    <a:solidFill>
                      <a:srgbClr val="7030A0"/>
                    </a:solidFill>
                  </a:rPr>
                  <a:t>saída de um nó </a:t>
                </a:r>
                <a:r>
                  <a:rPr lang="pt-BR" dirty="0"/>
                  <a:t>com </a:t>
                </a:r>
                <a:r>
                  <a:rPr lang="pt-BR" b="1" i="1" dirty="0"/>
                  <a:t>função de ativação logística</a:t>
                </a:r>
                <a:r>
                  <a:rPr lang="pt-BR" dirty="0"/>
                  <a:t> (ou sigmoide) tem a seguinte expressão</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a </a:t>
                </a:r>
                <a:r>
                  <a:rPr lang="pt-BR" b="1" i="1" dirty="0"/>
                  <a:t>combinação linear das entradas do nó</a:t>
                </a:r>
                <a:r>
                  <a:rPr lang="pt-BR" dirty="0"/>
                  <a:t>.</a:t>
                </a:r>
              </a:p>
              <a:p>
                <a:r>
                  <a:rPr lang="pt-BR" dirty="0"/>
                  <a:t>Sua </a:t>
                </a:r>
                <a:r>
                  <a:rPr lang="pt-BR" dirty="0" smtClean="0"/>
                  <a:t>derivada (saída pela entrada) </a:t>
                </a:r>
                <a:r>
                  <a:rPr lang="pt-BR" dirty="0"/>
                  <a:t>é dada por</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dirty="0"/>
                  <a:t>A derivada será importante durante o processo de aprendizado da rede neural.</a:t>
                </a:r>
              </a:p>
            </p:txBody>
          </p:sp>
        </mc:Choice>
        <mc:Fallback>
          <p:sp>
            <p:nvSpPr>
              <p:cNvPr id="3" name="Espaço Reservado para Conteúdo 2">
                <a:extLst>
                  <a:ext uri="{FF2B5EF4-FFF2-40B4-BE49-F238E27FC236}">
                    <a16:creationId xmlns:a16="http://schemas.microsoft.com/office/drawing/2014/main" xmlns:a14="http://schemas.microsoft.com/office/drawing/2010/main" xmlns=""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5032375"/>
              </a:xfrm>
              <a:blipFill rotWithShape="0">
                <a:blip r:embed="rId3"/>
                <a:stretch>
                  <a:fillRect l="-1146" t="-1937"/>
                </a:stretch>
              </a:blipFill>
            </p:spPr>
            <p:txBody>
              <a:bodyPr/>
              <a:lstStyle/>
              <a:p>
                <a:r>
                  <a:rPr lang="pt-BR">
                    <a:noFill/>
                  </a:rPr>
                  <a:t> </a:t>
                </a:r>
              </a:p>
            </p:txBody>
          </p:sp>
        </mc:Fallback>
      </mc:AlternateContent>
    </p:spTree>
    <p:extLst>
      <p:ext uri="{BB962C8B-B14F-4D97-AF65-F5344CB8AC3E}">
        <p14:creationId xmlns:p14="http://schemas.microsoft.com/office/powerpoint/2010/main" val="227420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F9DBE5-51A4-191D-A4E4-6E4B6EAB3ECB}"/>
              </a:ext>
            </a:extLst>
          </p:cNvPr>
          <p:cNvSpPr>
            <a:spLocks noGrp="1"/>
          </p:cNvSpPr>
          <p:nvPr>
            <p:ph type="title"/>
          </p:nvPr>
        </p:nvSpPr>
        <p:spPr/>
        <p:txBody>
          <a:bodyPr/>
          <a:lstStyle/>
          <a:p>
            <a:r>
              <a:rPr lang="pt-BR" dirty="0"/>
              <a:t>Função de ativação logística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D9ECEDBC-7D6C-51FC-ABC8-FE8EB8292B7C}"/>
                  </a:ext>
                </a:extLst>
              </p:cNvPr>
              <p:cNvSpPr>
                <a:spLocks noGrp="1"/>
              </p:cNvSpPr>
              <p:nvPr>
                <p:ph idx="1"/>
              </p:nvPr>
            </p:nvSpPr>
            <p:spPr>
              <a:xfrm>
                <a:off x="838200" y="1825624"/>
                <a:ext cx="11178091" cy="1918037"/>
              </a:xfrm>
            </p:spPr>
            <p:txBody>
              <a:bodyPr/>
              <a:lstStyle/>
              <a:p>
                <a:r>
                  <a:rPr lang="pt-BR" dirty="0"/>
                  <a:t>Percebam que o valor da derivada </a:t>
                </a:r>
                <a:r>
                  <a:rPr lang="pt-BR" b="1" i="1" dirty="0">
                    <a:solidFill>
                      <a:srgbClr val="00B050"/>
                    </a:solidFill>
                  </a:rPr>
                  <a:t>sempre será menor do que 1</a:t>
                </a:r>
                <a:r>
                  <a:rPr lang="pt-BR" dirty="0"/>
                  <a:t>,</a:t>
                </a:r>
                <a:r>
                  <a:rPr lang="pt-BR" b="1" i="1" dirty="0"/>
                  <a:t> sendo no máximo igual a 0.25 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1918037"/>
              </a:xfrm>
              <a:blipFill>
                <a:blip r:embed="rId3"/>
                <a:stretch>
                  <a:fillRect l="-982" t="-5079" r="-1091"/>
                </a:stretch>
              </a:blipFill>
            </p:spPr>
            <p:txBody>
              <a:bodyPr/>
              <a:lstStyle/>
              <a:p>
                <a:r>
                  <a:rPr lang="pt-BR">
                    <a:noFill/>
                  </a:rPr>
                  <a:t> </a:t>
                </a:r>
              </a:p>
            </p:txBody>
          </p:sp>
        </mc:Fallback>
      </mc:AlternateContent>
      <p:sp>
        <p:nvSpPr>
          <p:cNvPr id="4" name="Rectangle 6">
            <a:extLst>
              <a:ext uri="{FF2B5EF4-FFF2-40B4-BE49-F238E27FC236}">
                <a16:creationId xmlns:a16="http://schemas.microsoft.com/office/drawing/2014/main" xmlns="" id="{BC923F0E-8819-EE57-95F2-846E3ECBE2E8}"/>
              </a:ext>
            </a:extLst>
          </p:cNvPr>
          <p:cNvSpPr/>
          <p:nvPr/>
        </p:nvSpPr>
        <p:spPr>
          <a:xfrm>
            <a:off x="1406691" y="3437359"/>
            <a:ext cx="3619500" cy="369332"/>
          </a:xfrm>
          <a:prstGeom prst="rect">
            <a:avLst/>
          </a:prstGeom>
        </p:spPr>
        <p:txBody>
          <a:bodyPr wrap="square">
            <a:spAutoFit/>
          </a:bodyPr>
          <a:lstStyle/>
          <a:p>
            <a:pPr algn="ctr"/>
            <a:r>
              <a:rPr lang="pt-BR" dirty="0"/>
              <a:t>Função Logística</a:t>
            </a:r>
          </a:p>
        </p:txBody>
      </p:sp>
      <p:sp>
        <p:nvSpPr>
          <p:cNvPr id="5" name="Rectangle 7">
            <a:extLst>
              <a:ext uri="{FF2B5EF4-FFF2-40B4-BE49-F238E27FC236}">
                <a16:creationId xmlns:a16="http://schemas.microsoft.com/office/drawing/2014/main" xmlns="" id="{A8F6D200-7D08-0CCC-145F-94A173627C80}"/>
              </a:ext>
            </a:extLst>
          </p:cNvPr>
          <p:cNvSpPr/>
          <p:nvPr/>
        </p:nvSpPr>
        <p:spPr>
          <a:xfrm>
            <a:off x="7255350" y="3437359"/>
            <a:ext cx="3594100" cy="369332"/>
          </a:xfrm>
          <a:prstGeom prst="rect">
            <a:avLst/>
          </a:prstGeom>
        </p:spPr>
        <p:txBody>
          <a:bodyPr wrap="square">
            <a:spAutoFit/>
          </a:bodyPr>
          <a:lstStyle/>
          <a:p>
            <a:pPr algn="ctr"/>
            <a:r>
              <a:rPr lang="pt-BR" dirty="0"/>
              <a:t>Derivada da Função Logística</a:t>
            </a:r>
          </a:p>
        </p:txBody>
      </p:sp>
      <p:pic>
        <p:nvPicPr>
          <p:cNvPr id="6" name="Imagem 5">
            <a:extLst>
              <a:ext uri="{FF2B5EF4-FFF2-40B4-BE49-F238E27FC236}">
                <a16:creationId xmlns:a16="http://schemas.microsoft.com/office/drawing/2014/main" xmlns="" id="{EA300C27-0E90-22E9-E38E-ECCCCEC94B08}"/>
              </a:ext>
            </a:extLst>
          </p:cNvPr>
          <p:cNvPicPr>
            <a:picLocks noChangeAspect="1"/>
          </p:cNvPicPr>
          <p:nvPr/>
        </p:nvPicPr>
        <p:blipFill>
          <a:blip r:embed="rId4"/>
          <a:stretch>
            <a:fillRect/>
          </a:stretch>
        </p:blipFill>
        <p:spPr>
          <a:xfrm>
            <a:off x="1342550" y="3585076"/>
            <a:ext cx="3656650" cy="2742488"/>
          </a:xfrm>
          <a:prstGeom prst="rect">
            <a:avLst/>
          </a:prstGeom>
        </p:spPr>
      </p:pic>
      <p:pic>
        <p:nvPicPr>
          <p:cNvPr id="7" name="Imagem 6">
            <a:extLst>
              <a:ext uri="{FF2B5EF4-FFF2-40B4-BE49-F238E27FC236}">
                <a16:creationId xmlns:a16="http://schemas.microsoft.com/office/drawing/2014/main" xmlns="" id="{32B18529-41C0-AF0E-9EA4-ED64EE914AFE}"/>
              </a:ext>
            </a:extLst>
          </p:cNvPr>
          <p:cNvPicPr>
            <a:picLocks noChangeAspect="1"/>
          </p:cNvPicPr>
          <p:nvPr/>
        </p:nvPicPr>
        <p:blipFill>
          <a:blip r:embed="rId5"/>
          <a:stretch>
            <a:fillRect/>
          </a:stretch>
        </p:blipFill>
        <p:spPr>
          <a:xfrm>
            <a:off x="7205500" y="3585076"/>
            <a:ext cx="3606800" cy="2705101"/>
          </a:xfrm>
          <a:prstGeom prst="rect">
            <a:avLst/>
          </a:prstGeom>
        </p:spPr>
      </p:pic>
      <p:cxnSp>
        <p:nvCxnSpPr>
          <p:cNvPr id="8" name="Conector de Seta Reta 7">
            <a:extLst>
              <a:ext uri="{FF2B5EF4-FFF2-40B4-BE49-F238E27FC236}">
                <a16:creationId xmlns:a16="http://schemas.microsoft.com/office/drawing/2014/main" xmlns="" id="{38B7BFE0-05D3-F203-905C-B084F61D267C}"/>
              </a:ext>
            </a:extLst>
          </p:cNvPr>
          <p:cNvCxnSpPr>
            <a:cxnSpLocks/>
          </p:cNvCxnSpPr>
          <p:nvPr/>
        </p:nvCxnSpPr>
        <p:spPr>
          <a:xfrm flipH="1" flipV="1">
            <a:off x="4510951" y="3821881"/>
            <a:ext cx="814675" cy="492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xmlns="" id="{76B54081-8851-0347-521A-1948E2C24F2A}"/>
              </a:ext>
            </a:extLst>
          </p:cNvPr>
          <p:cNvCxnSpPr>
            <a:cxnSpLocks/>
            <a:stCxn id="14" idx="2"/>
          </p:cNvCxnSpPr>
          <p:nvPr/>
        </p:nvCxnSpPr>
        <p:spPr>
          <a:xfrm>
            <a:off x="779732" y="5617527"/>
            <a:ext cx="1195450" cy="302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5">
            <a:extLst>
              <a:ext uri="{FF2B5EF4-FFF2-40B4-BE49-F238E27FC236}">
                <a16:creationId xmlns:a16="http://schemas.microsoft.com/office/drawing/2014/main" xmlns="" id="{E6BDD2A2-D5FF-7F6F-0B16-B943852C934E}"/>
              </a:ext>
            </a:extLst>
          </p:cNvPr>
          <p:cNvCxnSpPr>
            <a:cxnSpLocks/>
          </p:cNvCxnSpPr>
          <p:nvPr/>
        </p:nvCxnSpPr>
        <p:spPr>
          <a:xfrm flipH="1">
            <a:off x="10534711" y="5566143"/>
            <a:ext cx="710850" cy="358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D5499C28-5EED-9F51-EB3B-1184209D29C6}"/>
                  </a:ext>
                </a:extLst>
              </p:cNvPr>
              <p:cNvSpPr txBox="1"/>
              <p:nvPr/>
            </p:nvSpPr>
            <p:spPr>
              <a:xfrm>
                <a:off x="4668601" y="4313927"/>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1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1" name="CaixaDeTexto 10">
                <a:extLst>
                  <a:ext uri="{FF2B5EF4-FFF2-40B4-BE49-F238E27FC236}">
                    <a16:creationId xmlns:a16="http://schemas.microsoft.com/office/drawing/2014/main" id="{D5499C28-5EED-9F51-EB3B-1184209D29C6}"/>
                  </a:ext>
                </a:extLst>
              </p:cNvPr>
              <p:cNvSpPr txBox="1">
                <a:spLocks noRot="1" noChangeAspect="1" noMove="1" noResize="1" noEditPoints="1" noAdjustHandles="1" noChangeArrowheads="1" noChangeShapeType="1" noTextEdit="1"/>
              </p:cNvSpPr>
              <p:nvPr/>
            </p:nvSpPr>
            <p:spPr>
              <a:xfrm>
                <a:off x="4668601" y="4313927"/>
                <a:ext cx="1500099" cy="661207"/>
              </a:xfrm>
              <a:prstGeom prst="rect">
                <a:avLst/>
              </a:prstGeom>
              <a:blipFill>
                <a:blip r:embed="rId6"/>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875D42C9-7DA1-272E-5557-3AC808AB69AE}"/>
                  </a:ext>
                </a:extLst>
              </p:cNvPr>
              <p:cNvSpPr txBox="1"/>
              <p:nvPr/>
            </p:nvSpPr>
            <p:spPr>
              <a:xfrm>
                <a:off x="29682" y="4956320"/>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oMath>
                </a14:m>
                <a:r>
                  <a:rPr lang="en-US" sz="1200" dirty="0"/>
                  <a:t> 0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4" name="CaixaDeTexto 13">
                <a:extLst>
                  <a:ext uri="{FF2B5EF4-FFF2-40B4-BE49-F238E27FC236}">
                    <a16:creationId xmlns:a16="http://schemas.microsoft.com/office/drawing/2014/main" id="{875D42C9-7DA1-272E-5557-3AC808AB69AE}"/>
                  </a:ext>
                </a:extLst>
              </p:cNvPr>
              <p:cNvSpPr txBox="1">
                <a:spLocks noRot="1" noChangeAspect="1" noMove="1" noResize="1" noEditPoints="1" noAdjustHandles="1" noChangeArrowheads="1" noChangeShapeType="1" noTextEdit="1"/>
              </p:cNvSpPr>
              <p:nvPr/>
            </p:nvSpPr>
            <p:spPr>
              <a:xfrm>
                <a:off x="29682" y="4956320"/>
                <a:ext cx="1500099" cy="661207"/>
              </a:xfrm>
              <a:prstGeom prst="rect">
                <a:avLst/>
              </a:prstGeom>
              <a:blipFill>
                <a:blip r:embed="rId7"/>
                <a:stretch>
                  <a:fillRect l="-407" r="-2033" b="-6422"/>
                </a:stretch>
              </a:blipFill>
            </p:spPr>
            <p:txBody>
              <a:bodyPr/>
              <a:lstStyle/>
              <a:p>
                <a:r>
                  <a:rPr lang="pt-BR">
                    <a:noFill/>
                  </a:rPr>
                  <a:t> </a:t>
                </a:r>
              </a:p>
            </p:txBody>
          </p:sp>
        </mc:Fallback>
      </mc:AlternateContent>
      <p:cxnSp>
        <p:nvCxnSpPr>
          <p:cNvPr id="15" name="Conector de Seta Reta 5">
            <a:extLst>
              <a:ext uri="{FF2B5EF4-FFF2-40B4-BE49-F238E27FC236}">
                <a16:creationId xmlns:a16="http://schemas.microsoft.com/office/drawing/2014/main" xmlns="" id="{5D858F07-2270-3537-94B2-6E51F3490386}"/>
              </a:ext>
            </a:extLst>
          </p:cNvPr>
          <p:cNvCxnSpPr>
            <a:cxnSpLocks/>
          </p:cNvCxnSpPr>
          <p:nvPr/>
        </p:nvCxnSpPr>
        <p:spPr>
          <a:xfrm>
            <a:off x="6977219" y="5761115"/>
            <a:ext cx="679625" cy="159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xmlns="" id="{D6D6022D-D5E1-D202-B107-416C0CEBC001}"/>
                  </a:ext>
                </a:extLst>
              </p:cNvPr>
              <p:cNvSpPr txBox="1"/>
              <p:nvPr/>
            </p:nvSpPr>
            <p:spPr>
              <a:xfrm>
                <a:off x="2537462" y="6174630"/>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6" name="CaixaDeTexto 15">
                <a:extLst>
                  <a:ext uri="{FF2B5EF4-FFF2-40B4-BE49-F238E27FC236}">
                    <a16:creationId xmlns:a16="http://schemas.microsoft.com/office/drawing/2014/main" id="{D6D6022D-D5E1-D202-B107-416C0CEBC001}"/>
                  </a:ext>
                </a:extLst>
              </p:cNvPr>
              <p:cNvSpPr txBox="1">
                <a:spLocks noRot="1" noChangeAspect="1" noMove="1" noResize="1" noEditPoints="1" noAdjustHandles="1" noChangeArrowheads="1" noChangeShapeType="1" noTextEdit="1"/>
              </p:cNvSpPr>
              <p:nvPr/>
            </p:nvSpPr>
            <p:spPr>
              <a:xfrm>
                <a:off x="2537462" y="6174630"/>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xmlns="" id="{3BE77691-7ED2-DCEC-8100-8AC23977A026}"/>
                  </a:ext>
                </a:extLst>
              </p:cNvPr>
              <p:cNvSpPr txBox="1"/>
              <p:nvPr/>
            </p:nvSpPr>
            <p:spPr>
              <a:xfrm>
                <a:off x="8418987" y="6149561"/>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7" name="CaixaDeTexto 16">
                <a:extLst>
                  <a:ext uri="{FF2B5EF4-FFF2-40B4-BE49-F238E27FC236}">
                    <a16:creationId xmlns:a16="http://schemas.microsoft.com/office/drawing/2014/main" id="{3BE77691-7ED2-DCEC-8100-8AC23977A026}"/>
                  </a:ext>
                </a:extLst>
              </p:cNvPr>
              <p:cNvSpPr txBox="1">
                <a:spLocks noRot="1" noChangeAspect="1" noMove="1" noResize="1" noEditPoints="1" noAdjustHandles="1" noChangeArrowheads="1" noChangeShapeType="1" noTextEdit="1"/>
              </p:cNvSpPr>
              <p:nvPr/>
            </p:nvSpPr>
            <p:spPr>
              <a:xfrm>
                <a:off x="8418987" y="6149561"/>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C26B6AF1-920A-A639-960F-D8A4BB8E3745}"/>
                  </a:ext>
                </a:extLst>
              </p:cNvPr>
              <p:cNvSpPr txBox="1"/>
              <p:nvPr/>
            </p:nvSpPr>
            <p:spPr>
              <a:xfrm rot="16200000">
                <a:off x="6783427" y="4661110"/>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9" name="CaixaDeTexto 18">
                <a:extLst>
                  <a:ext uri="{FF2B5EF4-FFF2-40B4-BE49-F238E27FC236}">
                    <a16:creationId xmlns:a16="http://schemas.microsoft.com/office/drawing/2014/main" id="{C26B6AF1-920A-A639-960F-D8A4BB8E3745}"/>
                  </a:ext>
                </a:extLst>
              </p:cNvPr>
              <p:cNvSpPr txBox="1">
                <a:spLocks noRot="1" noChangeAspect="1" noMove="1" noResize="1" noEditPoints="1" noAdjustHandles="1" noChangeArrowheads="1" noChangeShapeType="1" noTextEdit="1"/>
              </p:cNvSpPr>
              <p:nvPr/>
            </p:nvSpPr>
            <p:spPr>
              <a:xfrm rot="16200000">
                <a:off x="6783427" y="4661110"/>
                <a:ext cx="868679" cy="481094"/>
              </a:xfrm>
              <a:prstGeom prst="rect">
                <a:avLst/>
              </a:prstGeom>
              <a:blipFill>
                <a:blip r:embed="rId9"/>
                <a:stretch>
                  <a:fillRect r="-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xmlns="" id="{BF8E592F-29AE-CA70-90D4-67583FD1B92D}"/>
                  </a:ext>
                </a:extLst>
              </p:cNvPr>
              <p:cNvSpPr txBox="1"/>
              <p:nvPr/>
            </p:nvSpPr>
            <p:spPr>
              <a:xfrm rot="16200000">
                <a:off x="1277835" y="4766735"/>
                <a:ext cx="410628"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BF8E592F-29AE-CA70-90D4-67583FD1B92D}"/>
                  </a:ext>
                </a:extLst>
              </p:cNvPr>
              <p:cNvSpPr txBox="1">
                <a:spLocks noRot="1" noChangeAspect="1" noMove="1" noResize="1" noEditPoints="1" noAdjustHandles="1" noChangeArrowheads="1" noChangeShapeType="1" noTextEdit="1"/>
              </p:cNvSpPr>
              <p:nvPr/>
            </p:nvSpPr>
            <p:spPr>
              <a:xfrm rot="16200000">
                <a:off x="1277835" y="4766735"/>
                <a:ext cx="410628" cy="291875"/>
              </a:xfrm>
              <a:prstGeom prst="rect">
                <a:avLst/>
              </a:prstGeom>
              <a:blipFill>
                <a:blip r:embed="rId10"/>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xmlns="" id="{FE22556A-BA0D-5631-CD95-91FAD6A8621A}"/>
                  </a:ext>
                </a:extLst>
              </p:cNvPr>
              <p:cNvSpPr txBox="1"/>
              <p:nvPr/>
            </p:nvSpPr>
            <p:spPr>
              <a:xfrm>
                <a:off x="2583028" y="617462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23" name="CaixaDeTexto 22">
                <a:extLst>
                  <a:ext uri="{FF2B5EF4-FFF2-40B4-BE49-F238E27FC236}">
                    <a16:creationId xmlns:a16="http://schemas.microsoft.com/office/drawing/2014/main" id="{FE22556A-BA0D-5631-CD95-91FAD6A8621A}"/>
                  </a:ext>
                </a:extLst>
              </p:cNvPr>
              <p:cNvSpPr txBox="1">
                <a:spLocks noRot="1" noChangeAspect="1" noMove="1" noResize="1" noEditPoints="1" noAdjustHandles="1" noChangeArrowheads="1" noChangeShapeType="1" noTextEdit="1"/>
              </p:cNvSpPr>
              <p:nvPr/>
            </p:nvSpPr>
            <p:spPr>
              <a:xfrm>
                <a:off x="2583028" y="6174629"/>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xmlns="" id="{A8C8A0CC-7041-8753-698F-778A8FC2530F}"/>
                  </a:ext>
                </a:extLst>
              </p:cNvPr>
              <p:cNvSpPr txBox="1"/>
              <p:nvPr/>
            </p:nvSpPr>
            <p:spPr>
              <a:xfrm>
                <a:off x="10737675" y="4904936"/>
                <a:ext cx="1420490"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22" name="CaixaDeTexto 21">
                <a:extLst>
                  <a:ext uri="{FF2B5EF4-FFF2-40B4-BE49-F238E27FC236}">
                    <a16:creationId xmlns:a16="http://schemas.microsoft.com/office/drawing/2014/main" id="{A8C8A0CC-7041-8753-698F-778A8FC2530F}"/>
                  </a:ext>
                </a:extLst>
              </p:cNvPr>
              <p:cNvSpPr txBox="1">
                <a:spLocks noRot="1" noChangeAspect="1" noMove="1" noResize="1" noEditPoints="1" noAdjustHandles="1" noChangeArrowheads="1" noChangeShapeType="1" noTextEdit="1"/>
              </p:cNvSpPr>
              <p:nvPr/>
            </p:nvSpPr>
            <p:spPr>
              <a:xfrm>
                <a:off x="10737675" y="4904936"/>
                <a:ext cx="1420490" cy="661207"/>
              </a:xfrm>
              <a:prstGeom prst="rect">
                <a:avLst/>
              </a:prstGeom>
              <a:blipFill>
                <a:blip r:embed="rId11"/>
                <a:stretch>
                  <a:fillRect t="-926" r="-4292"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E90BAE08-8E8E-10A2-3253-C460DA207E2A}"/>
                  </a:ext>
                </a:extLst>
              </p:cNvPr>
              <p:cNvSpPr txBox="1"/>
              <p:nvPr/>
            </p:nvSpPr>
            <p:spPr>
              <a:xfrm>
                <a:off x="5597649" y="5172509"/>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 </m:t>
                    </m:r>
                  </m:oMath>
                </a14:m>
                <a:r>
                  <a:rPr lang="en-US" sz="1200" dirty="0"/>
                  <a:t>0 e a </a:t>
                </a:r>
                <a:r>
                  <a:rPr lang="en-US" sz="1200" dirty="0" err="1"/>
                  <a:t>derivada</a:t>
                </a:r>
                <a:r>
                  <a:rPr lang="en-US" sz="1200" dirty="0"/>
                  <a:t> </a:t>
                </a:r>
                <a:r>
                  <a:rPr lang="en-US" sz="1200" dirty="0" err="1"/>
                  <a:t>tende</a:t>
                </a:r>
                <a:r>
                  <a:rPr lang="en-US" sz="1200" dirty="0"/>
                  <a:t> a 0.</a:t>
                </a:r>
              </a:p>
            </p:txBody>
          </p:sp>
        </mc:Choice>
        <mc:Fallback xmlns="">
          <p:sp>
            <p:nvSpPr>
              <p:cNvPr id="13" name="CaixaDeTexto 12">
                <a:extLst>
                  <a:ext uri="{FF2B5EF4-FFF2-40B4-BE49-F238E27FC236}">
                    <a16:creationId xmlns:a16="http://schemas.microsoft.com/office/drawing/2014/main" id="{E90BAE08-8E8E-10A2-3253-C460DA207E2A}"/>
                  </a:ext>
                </a:extLst>
              </p:cNvPr>
              <p:cNvSpPr txBox="1">
                <a:spLocks noRot="1" noChangeAspect="1" noMove="1" noResize="1" noEditPoints="1" noAdjustHandles="1" noChangeArrowheads="1" noChangeShapeType="1" noTextEdit="1"/>
              </p:cNvSpPr>
              <p:nvPr/>
            </p:nvSpPr>
            <p:spPr>
              <a:xfrm>
                <a:off x="5597649" y="5172509"/>
                <a:ext cx="1595153" cy="661207"/>
              </a:xfrm>
              <a:prstGeom prst="rect">
                <a:avLst/>
              </a:prstGeom>
              <a:blipFill>
                <a:blip r:embed="rId12"/>
                <a:stretch>
                  <a:fillRect t="-926" r="-1908" b="-7407"/>
                </a:stretch>
              </a:blipFill>
            </p:spPr>
            <p:txBody>
              <a:bodyPr/>
              <a:lstStyle/>
              <a:p>
                <a:r>
                  <a:rPr lang="pt-BR">
                    <a:noFill/>
                  </a:rPr>
                  <a:t> </a:t>
                </a:r>
              </a:p>
            </p:txBody>
          </p:sp>
        </mc:Fallback>
      </mc:AlternateContent>
    </p:spTree>
    <p:extLst>
      <p:ext uri="{BB962C8B-B14F-4D97-AF65-F5344CB8AC3E}">
        <p14:creationId xmlns:p14="http://schemas.microsoft.com/office/powerpoint/2010/main" val="267832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F5C16C-9A34-D878-5B97-F717770A39F2}"/>
              </a:ext>
            </a:extLst>
          </p:cNvPr>
          <p:cNvSpPr>
            <a:spLocks noGrp="1"/>
          </p:cNvSpPr>
          <p:nvPr>
            <p:ph type="title"/>
          </p:nvPr>
        </p:nvSpPr>
        <p:spPr/>
        <p:txBody>
          <a:bodyPr/>
          <a:lstStyle/>
          <a:p>
            <a:r>
              <a:rPr lang="pt-BR" dirty="0"/>
              <a:t>Função de ativação tangente hiperbólica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143A029C-225C-E02A-1EA0-CD722194AC7B}"/>
                  </a:ext>
                </a:extLst>
              </p:cNvPr>
              <p:cNvSpPr>
                <a:spLocks noGrp="1"/>
              </p:cNvSpPr>
              <p:nvPr>
                <p:ph idx="1"/>
              </p:nvPr>
            </p:nvSpPr>
            <p:spPr/>
            <p:txBody>
              <a:bodyPr/>
              <a:lstStyle/>
              <a:p>
                <a:r>
                  <a:rPr lang="pt-BR" dirty="0"/>
                  <a:t>A </a:t>
                </a:r>
                <a:r>
                  <a:rPr lang="pt-BR" b="1" i="1" dirty="0">
                    <a:solidFill>
                      <a:srgbClr val="7030A0"/>
                    </a:solidFill>
                  </a:rPr>
                  <a:t>saída de um nó</a:t>
                </a:r>
                <a:r>
                  <a:rPr lang="pt-BR" dirty="0"/>
                  <a:t> com </a:t>
                </a:r>
                <a:r>
                  <a:rPr lang="pt-BR" b="1" i="1" dirty="0"/>
                  <a:t>função de ativação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m:rPr>
                          <m:nor/>
                        </m:rP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 </m:t>
                    </m:r>
                  </m:oMath>
                </a14:m>
                <a:r>
                  <a:rPr lang="pt-BR" dirty="0"/>
                  <a:t>é a </a:t>
                </a:r>
                <a:r>
                  <a:rPr lang="pt-BR" b="1" i="1" dirty="0"/>
                  <a:t>combinação linear das entradas do nó</a:t>
                </a:r>
                <a:r>
                  <a:rPr lang="pt-BR" dirty="0"/>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i="1">
                          <a:latin typeface="Cambria Math" panose="02040503050406030204" pitchFamily="18" charset="0"/>
                        </a:rPr>
                        <m:t>=1−</m:t>
                      </m:r>
                      <m:sSup>
                        <m:sSupPr>
                          <m:ctrlPr>
                            <a:rPr lang="pt-BR" i="1">
                              <a:latin typeface="Cambria Math" panose="02040503050406030204" pitchFamily="18" charset="0"/>
                            </a:rPr>
                          </m:ctrlPr>
                        </m:sSupPr>
                        <m:e>
                          <m:r>
                            <m:rPr>
                              <m:sty m:val="p"/>
                            </m:rPr>
                            <a:rPr lang="pt-BR">
                              <a:latin typeface="Cambria Math" panose="02040503050406030204" pitchFamily="18" charset="0"/>
                            </a:rPr>
                            <m:t>tanh</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p:sp>
            <p:nvSpPr>
              <p:cNvPr id="3" name="Espaço Reservado para Conteúdo 2">
                <a:extLst>
                  <a:ext uri="{FF2B5EF4-FFF2-40B4-BE49-F238E27FC236}">
                    <a16:creationId xmlns:a16="http://schemas.microsoft.com/office/drawing/2014/main" xmlns:a14="http://schemas.microsoft.com/office/drawing/2010/main" xmlns="" id="{143A029C-225C-E02A-1EA0-CD722194AC7B}"/>
                  </a:ext>
                </a:extLst>
              </p:cNvPr>
              <p:cNvSpPr>
                <a:spLocks noGrp="1" noRot="1" noChangeAspect="1" noMove="1" noResize="1" noEditPoints="1" noAdjustHandles="1" noChangeArrowheads="1" noChangeShapeType="1" noTextEdit="1"/>
              </p:cNvSpPr>
              <p:nvPr>
                <p:ph idx="1"/>
              </p:nvPr>
            </p:nvSpPr>
            <p:spPr>
              <a:blipFill rotWithShape="0">
                <a:blip r:embed="rId3"/>
                <a:stretch>
                  <a:fillRect l="-1217" t="-2241" r="-58"/>
                </a:stretch>
              </a:blipFill>
            </p:spPr>
            <p:txBody>
              <a:bodyPr/>
              <a:lstStyle/>
              <a:p>
                <a:r>
                  <a:rPr lang="pt-BR">
                    <a:noFill/>
                  </a:rPr>
                  <a:t> </a:t>
                </a:r>
              </a:p>
            </p:txBody>
          </p:sp>
        </mc:Fallback>
      </mc:AlternateContent>
    </p:spTree>
    <p:extLst>
      <p:ext uri="{BB962C8B-B14F-4D97-AF65-F5344CB8AC3E}">
        <p14:creationId xmlns:p14="http://schemas.microsoft.com/office/powerpoint/2010/main" val="72141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F5C16C-9A34-D878-5B97-F717770A39F2}"/>
              </a:ext>
            </a:extLst>
          </p:cNvPr>
          <p:cNvSpPr>
            <a:spLocks noGrp="1"/>
          </p:cNvSpPr>
          <p:nvPr>
            <p:ph type="title"/>
          </p:nvPr>
        </p:nvSpPr>
        <p:spPr/>
        <p:txBody>
          <a:bodyPr/>
          <a:lstStyle/>
          <a:p>
            <a:r>
              <a:rPr lang="pt-BR" dirty="0"/>
              <a:t>Função de ativação tangente hiperbólica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43A029C-225C-E02A-1EA0-CD722194AC7B}"/>
                  </a:ext>
                </a:extLst>
              </p:cNvPr>
              <p:cNvSpPr>
                <a:spLocks noGrp="1"/>
              </p:cNvSpPr>
              <p:nvPr>
                <p:ph idx="1"/>
              </p:nvPr>
            </p:nvSpPr>
            <p:spPr>
              <a:xfrm>
                <a:off x="838199" y="1825624"/>
                <a:ext cx="11081273" cy="1827157"/>
              </a:xfrm>
            </p:spPr>
            <p:txBody>
              <a:bodyPr>
                <a:normAutofit/>
              </a:bodyPr>
              <a:lstStyle/>
              <a:p>
                <a:r>
                  <a:rPr lang="pt-BR" dirty="0"/>
                  <a:t>A derivada é no máximo igual a 1 </a:t>
                </a:r>
                <a:r>
                  <a:rPr lang="pt-BR" b="1" i="1" dirty="0">
                    <a:solidFill>
                      <a:srgbClr val="00B050"/>
                    </a:solidFill>
                  </a:rPr>
                  <a:t>exatamente</a:t>
                </a:r>
                <a:r>
                  <a:rPr lang="pt-BR" dirty="0"/>
                  <a:t> quando </a:t>
                </a:r>
                <a:r>
                  <a:rPr lang="pt-BR" b="1" i="1" dirty="0"/>
                  <a:t>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 sendo menor do que 1 para todos os outros valores 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143A029C-225C-E02A-1EA0-CD722194AC7B}"/>
                  </a:ext>
                </a:extLst>
              </p:cNvPr>
              <p:cNvSpPr>
                <a:spLocks noGrp="1" noRot="1" noChangeAspect="1" noMove="1" noResize="1" noEditPoints="1" noAdjustHandles="1" noChangeArrowheads="1" noChangeShapeType="1" noTextEdit="1"/>
              </p:cNvSpPr>
              <p:nvPr>
                <p:ph idx="1"/>
              </p:nvPr>
            </p:nvSpPr>
            <p:spPr>
              <a:xfrm>
                <a:off x="838199" y="1825624"/>
                <a:ext cx="11081273" cy="1827157"/>
              </a:xfrm>
              <a:blipFill>
                <a:blip r:embed="rId3"/>
                <a:stretch>
                  <a:fillRect l="-935" t="-5333" r="-82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F2B2B530-5A92-CBF9-692B-66D367957328}"/>
              </a:ext>
            </a:extLst>
          </p:cNvPr>
          <p:cNvPicPr>
            <a:picLocks noChangeAspect="1"/>
          </p:cNvPicPr>
          <p:nvPr/>
        </p:nvPicPr>
        <p:blipFill>
          <a:blip r:embed="rId4"/>
          <a:stretch>
            <a:fillRect/>
          </a:stretch>
        </p:blipFill>
        <p:spPr>
          <a:xfrm>
            <a:off x="1390650" y="3533167"/>
            <a:ext cx="3882075" cy="2911556"/>
          </a:xfrm>
          <a:prstGeom prst="rect">
            <a:avLst/>
          </a:prstGeom>
        </p:spPr>
      </p:pic>
      <p:pic>
        <p:nvPicPr>
          <p:cNvPr id="5" name="Imagem 4">
            <a:extLst>
              <a:ext uri="{FF2B5EF4-FFF2-40B4-BE49-F238E27FC236}">
                <a16:creationId xmlns:a16="http://schemas.microsoft.com/office/drawing/2014/main" xmlns="" id="{DE70E2C7-FF35-E904-6977-D68094F5E785}"/>
              </a:ext>
            </a:extLst>
          </p:cNvPr>
          <p:cNvPicPr>
            <a:picLocks noChangeAspect="1"/>
          </p:cNvPicPr>
          <p:nvPr/>
        </p:nvPicPr>
        <p:blipFill>
          <a:blip r:embed="rId5"/>
          <a:stretch>
            <a:fillRect/>
          </a:stretch>
        </p:blipFill>
        <p:spPr>
          <a:xfrm>
            <a:off x="7124112" y="3510129"/>
            <a:ext cx="3888050" cy="2916038"/>
          </a:xfrm>
          <a:prstGeom prst="rect">
            <a:avLst/>
          </a:prstGeom>
        </p:spPr>
      </p:pic>
      <p:sp>
        <p:nvSpPr>
          <p:cNvPr id="6" name="Rectangle 6">
            <a:extLst>
              <a:ext uri="{FF2B5EF4-FFF2-40B4-BE49-F238E27FC236}">
                <a16:creationId xmlns:a16="http://schemas.microsoft.com/office/drawing/2014/main" xmlns="" id="{929CF754-8B0C-C1A8-746C-F798A16138AE}"/>
              </a:ext>
            </a:extLst>
          </p:cNvPr>
          <p:cNvSpPr/>
          <p:nvPr/>
        </p:nvSpPr>
        <p:spPr>
          <a:xfrm>
            <a:off x="7292947" y="3349134"/>
            <a:ext cx="3609520" cy="369332"/>
          </a:xfrm>
          <a:prstGeom prst="rect">
            <a:avLst/>
          </a:prstGeom>
        </p:spPr>
        <p:txBody>
          <a:bodyPr wrap="square">
            <a:spAutoFit/>
          </a:bodyPr>
          <a:lstStyle/>
          <a:p>
            <a:pPr algn="ctr"/>
            <a:r>
              <a:rPr lang="pt-BR" dirty="0"/>
              <a:t>Derivada da Tangente Hiperbólica</a:t>
            </a:r>
          </a:p>
        </p:txBody>
      </p:sp>
      <p:sp>
        <p:nvSpPr>
          <p:cNvPr id="7" name="Rectangle 5">
            <a:extLst>
              <a:ext uri="{FF2B5EF4-FFF2-40B4-BE49-F238E27FC236}">
                <a16:creationId xmlns:a16="http://schemas.microsoft.com/office/drawing/2014/main" xmlns="" id="{CD34A3B8-8D0D-D5D1-6008-D7D997635E89}"/>
              </a:ext>
            </a:extLst>
          </p:cNvPr>
          <p:cNvSpPr/>
          <p:nvPr/>
        </p:nvSpPr>
        <p:spPr>
          <a:xfrm>
            <a:off x="1852819" y="3374118"/>
            <a:ext cx="3087933" cy="369332"/>
          </a:xfrm>
          <a:prstGeom prst="rect">
            <a:avLst/>
          </a:prstGeom>
        </p:spPr>
        <p:txBody>
          <a:bodyPr wrap="square">
            <a:spAutoFit/>
          </a:bodyPr>
          <a:lstStyle/>
          <a:p>
            <a:pPr algn="ctr"/>
            <a:r>
              <a:rPr lang="pt-BR" dirty="0"/>
              <a:t>Função Tangente Hiperbólica</a:t>
            </a:r>
          </a:p>
        </p:txBody>
      </p:sp>
      <p:cxnSp>
        <p:nvCxnSpPr>
          <p:cNvPr id="10" name="Conector de Seta Reta 9">
            <a:extLst>
              <a:ext uri="{FF2B5EF4-FFF2-40B4-BE49-F238E27FC236}">
                <a16:creationId xmlns:a16="http://schemas.microsoft.com/office/drawing/2014/main" xmlns="" id="{5F27E423-34CB-59E1-9BA6-F4439C5785A7}"/>
              </a:ext>
            </a:extLst>
          </p:cNvPr>
          <p:cNvCxnSpPr>
            <a:cxnSpLocks/>
          </p:cNvCxnSpPr>
          <p:nvPr/>
        </p:nvCxnSpPr>
        <p:spPr>
          <a:xfrm flipH="1">
            <a:off x="4828613" y="3520322"/>
            <a:ext cx="399428" cy="223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xmlns="" id="{273DC6B5-A875-B8E9-B338-D6233A735B01}"/>
              </a:ext>
            </a:extLst>
          </p:cNvPr>
          <p:cNvCxnSpPr>
            <a:cxnSpLocks/>
          </p:cNvCxnSpPr>
          <p:nvPr/>
        </p:nvCxnSpPr>
        <p:spPr>
          <a:xfrm>
            <a:off x="802602" y="5766435"/>
            <a:ext cx="1116686" cy="298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20">
            <a:extLst>
              <a:ext uri="{FF2B5EF4-FFF2-40B4-BE49-F238E27FC236}">
                <a16:creationId xmlns:a16="http://schemas.microsoft.com/office/drawing/2014/main" xmlns="" id="{5BB51C08-62F2-DF57-94D3-A3F78EB0BA63}"/>
              </a:ext>
            </a:extLst>
          </p:cNvPr>
          <p:cNvCxnSpPr/>
          <p:nvPr/>
        </p:nvCxnSpPr>
        <p:spPr>
          <a:xfrm flipH="1">
            <a:off x="10713289" y="5586420"/>
            <a:ext cx="505460" cy="391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21">
            <a:extLst>
              <a:ext uri="{FF2B5EF4-FFF2-40B4-BE49-F238E27FC236}">
                <a16:creationId xmlns:a16="http://schemas.microsoft.com/office/drawing/2014/main" xmlns="" id="{FD72A4A6-8662-A81F-B186-73B3B14E26DC}"/>
              </a:ext>
            </a:extLst>
          </p:cNvPr>
          <p:cNvCxnSpPr/>
          <p:nvPr/>
        </p:nvCxnSpPr>
        <p:spPr>
          <a:xfrm>
            <a:off x="6760487" y="5848755"/>
            <a:ext cx="797537" cy="12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xmlns="" id="{07E33EC5-27E7-767E-567B-A42BB7511A01}"/>
                  </a:ext>
                </a:extLst>
              </p:cNvPr>
              <p:cNvSpPr txBox="1"/>
              <p:nvPr/>
            </p:nvSpPr>
            <p:spPr>
              <a:xfrm>
                <a:off x="2753325" y="6306336"/>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8" name="CaixaDeTexto 17">
                <a:extLst>
                  <a:ext uri="{FF2B5EF4-FFF2-40B4-BE49-F238E27FC236}">
                    <a16:creationId xmlns:a16="http://schemas.microsoft.com/office/drawing/2014/main" id="{07E33EC5-27E7-767E-567B-A42BB7511A01}"/>
                  </a:ext>
                </a:extLst>
              </p:cNvPr>
              <p:cNvSpPr txBox="1">
                <a:spLocks noRot="1" noChangeAspect="1" noMove="1" noResize="1" noEditPoints="1" noAdjustHandles="1" noChangeArrowheads="1" noChangeShapeType="1" noTextEdit="1"/>
              </p:cNvSpPr>
              <p:nvPr/>
            </p:nvSpPr>
            <p:spPr>
              <a:xfrm>
                <a:off x="2753325" y="6306336"/>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F81BECA3-A088-FB20-71BC-AC6EF874E5C4}"/>
                  </a:ext>
                </a:extLst>
              </p:cNvPr>
              <p:cNvSpPr txBox="1"/>
              <p:nvPr/>
            </p:nvSpPr>
            <p:spPr>
              <a:xfrm>
                <a:off x="8483720" y="627761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F81BECA3-A088-FB20-71BC-AC6EF874E5C4}"/>
                  </a:ext>
                </a:extLst>
              </p:cNvPr>
              <p:cNvSpPr txBox="1">
                <a:spLocks noRot="1" noChangeAspect="1" noMove="1" noResize="1" noEditPoints="1" noAdjustHandles="1" noChangeArrowheads="1" noChangeShapeType="1" noTextEdit="1"/>
              </p:cNvSpPr>
              <p:nvPr/>
            </p:nvSpPr>
            <p:spPr>
              <a:xfrm>
                <a:off x="8483720" y="6277619"/>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xmlns="" id="{3AAFB4D8-B7E4-32E1-59DE-441E76BDD81B}"/>
                  </a:ext>
                </a:extLst>
              </p:cNvPr>
              <p:cNvSpPr txBox="1"/>
              <p:nvPr/>
            </p:nvSpPr>
            <p:spPr>
              <a:xfrm rot="16200000">
                <a:off x="6750599" y="4662399"/>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20" name="CaixaDeTexto 19">
                <a:extLst>
                  <a:ext uri="{FF2B5EF4-FFF2-40B4-BE49-F238E27FC236}">
                    <a16:creationId xmlns:a16="http://schemas.microsoft.com/office/drawing/2014/main" id="{3AAFB4D8-B7E4-32E1-59DE-441E76BDD81B}"/>
                  </a:ext>
                </a:extLst>
              </p:cNvPr>
              <p:cNvSpPr txBox="1">
                <a:spLocks noRot="1" noChangeAspect="1" noMove="1" noResize="1" noEditPoints="1" noAdjustHandles="1" noChangeArrowheads="1" noChangeShapeType="1" noTextEdit="1"/>
              </p:cNvSpPr>
              <p:nvPr/>
            </p:nvSpPr>
            <p:spPr>
              <a:xfrm rot="16200000">
                <a:off x="6750599" y="4662399"/>
                <a:ext cx="868679" cy="481094"/>
              </a:xfrm>
              <a:prstGeom prst="rect">
                <a:avLst/>
              </a:prstGeom>
              <a:blipFill>
                <a:blip r:embed="rId7"/>
                <a:stretch>
                  <a:fillRect r="-63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xmlns="" id="{D4A3688F-FA82-C6C1-F30A-B3315385E6D2}"/>
                  </a:ext>
                </a:extLst>
              </p:cNvPr>
              <p:cNvSpPr txBox="1"/>
              <p:nvPr/>
            </p:nvSpPr>
            <p:spPr>
              <a:xfrm rot="16200000">
                <a:off x="1150896" y="4820196"/>
                <a:ext cx="786026"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D4A3688F-FA82-C6C1-F30A-B3315385E6D2}"/>
                  </a:ext>
                </a:extLst>
              </p:cNvPr>
              <p:cNvSpPr txBox="1">
                <a:spLocks noRot="1" noChangeAspect="1" noMove="1" noResize="1" noEditPoints="1" noAdjustHandles="1" noChangeArrowheads="1" noChangeShapeType="1" noTextEdit="1"/>
              </p:cNvSpPr>
              <p:nvPr/>
            </p:nvSpPr>
            <p:spPr>
              <a:xfrm rot="16200000">
                <a:off x="1150896" y="4820196"/>
                <a:ext cx="786026" cy="291875"/>
              </a:xfrm>
              <a:prstGeom prst="rect">
                <a:avLst/>
              </a:prstGeom>
              <a:blipFill>
                <a:blip r:embed="rId12"/>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xmlns="" id="{C8BD782D-6D81-54D7-4E41-5F7A91ADF008}"/>
                  </a:ext>
                </a:extLst>
              </p:cNvPr>
              <p:cNvSpPr txBox="1"/>
              <p:nvPr/>
            </p:nvSpPr>
            <p:spPr>
              <a:xfrm>
                <a:off x="63942" y="5080409"/>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CaixaDeTexto 8">
                <a:extLst>
                  <a:ext uri="{FF2B5EF4-FFF2-40B4-BE49-F238E27FC236}">
                    <a16:creationId xmlns:a16="http://schemas.microsoft.com/office/drawing/2014/main" id="{C8BD782D-6D81-54D7-4E41-5F7A91ADF008}"/>
                  </a:ext>
                </a:extLst>
              </p:cNvPr>
              <p:cNvSpPr txBox="1">
                <a:spLocks noRot="1" noChangeAspect="1" noMove="1" noResize="1" noEditPoints="1" noAdjustHandles="1" noChangeArrowheads="1" noChangeShapeType="1" noTextEdit="1"/>
              </p:cNvSpPr>
              <p:nvPr/>
            </p:nvSpPr>
            <p:spPr>
              <a:xfrm>
                <a:off x="63942" y="5080409"/>
                <a:ext cx="1510288" cy="661207"/>
              </a:xfrm>
              <a:prstGeom prst="rect">
                <a:avLst/>
              </a:prstGeom>
              <a:blipFill>
                <a:blip r:embed="rId13"/>
                <a:stretch>
                  <a:fillRect r="-2016" b="-64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xmlns="" id="{DA8B2B9E-E2A1-F49E-39AB-70CEF97EEE47}"/>
                  </a:ext>
                </a:extLst>
              </p:cNvPr>
              <p:cNvSpPr txBox="1"/>
              <p:nvPr/>
            </p:nvSpPr>
            <p:spPr>
              <a:xfrm>
                <a:off x="5074170" y="3179525"/>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23" name="CaixaDeTexto 22">
                <a:extLst>
                  <a:ext uri="{FF2B5EF4-FFF2-40B4-BE49-F238E27FC236}">
                    <a16:creationId xmlns:a16="http://schemas.microsoft.com/office/drawing/2014/main" id="{DA8B2B9E-E2A1-F49E-39AB-70CEF97EEE47}"/>
                  </a:ext>
                </a:extLst>
              </p:cNvPr>
              <p:cNvSpPr txBox="1">
                <a:spLocks noRot="1" noChangeAspect="1" noMove="1" noResize="1" noEditPoints="1" noAdjustHandles="1" noChangeArrowheads="1" noChangeShapeType="1" noTextEdit="1"/>
              </p:cNvSpPr>
              <p:nvPr/>
            </p:nvSpPr>
            <p:spPr>
              <a:xfrm>
                <a:off x="5074170" y="3179525"/>
                <a:ext cx="1510288" cy="661207"/>
              </a:xfrm>
              <a:prstGeom prst="rect">
                <a:avLst/>
              </a:prstGeom>
              <a:blipFill>
                <a:blip r:embed="rId14"/>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xmlns="" id="{32B8FC5B-EA26-8664-C629-ACD354C39FF1}"/>
                  </a:ext>
                </a:extLst>
              </p:cNvPr>
              <p:cNvSpPr txBox="1"/>
              <p:nvPr/>
            </p:nvSpPr>
            <p:spPr>
              <a:xfrm>
                <a:off x="5501450" y="5294696"/>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0" name="CaixaDeTexto 29">
                <a:extLst>
                  <a:ext uri="{FF2B5EF4-FFF2-40B4-BE49-F238E27FC236}">
                    <a16:creationId xmlns:a16="http://schemas.microsoft.com/office/drawing/2014/main" id="{32B8FC5B-EA26-8664-C629-ACD354C39FF1}"/>
                  </a:ext>
                </a:extLst>
              </p:cNvPr>
              <p:cNvSpPr txBox="1">
                <a:spLocks noRot="1" noChangeAspect="1" noMove="1" noResize="1" noEditPoints="1" noAdjustHandles="1" noChangeArrowheads="1" noChangeShapeType="1" noTextEdit="1"/>
              </p:cNvSpPr>
              <p:nvPr/>
            </p:nvSpPr>
            <p:spPr>
              <a:xfrm>
                <a:off x="5501450" y="5294696"/>
                <a:ext cx="1595153" cy="661207"/>
              </a:xfrm>
              <a:prstGeom prst="rect">
                <a:avLst/>
              </a:prstGeom>
              <a:blipFill>
                <a:blip r:embed="rId15"/>
                <a:stretch>
                  <a:fillRect t="-926" r="-1908"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2ADDDD55-C266-E7FB-3F3C-B542BAF08AD4}"/>
                  </a:ext>
                </a:extLst>
              </p:cNvPr>
              <p:cNvSpPr txBox="1"/>
              <p:nvPr/>
            </p:nvSpPr>
            <p:spPr>
              <a:xfrm>
                <a:off x="10578210" y="4925362"/>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1" name="CaixaDeTexto 30">
                <a:extLst>
                  <a:ext uri="{FF2B5EF4-FFF2-40B4-BE49-F238E27FC236}">
                    <a16:creationId xmlns:a16="http://schemas.microsoft.com/office/drawing/2014/main" id="{2ADDDD55-C266-E7FB-3F3C-B542BAF08AD4}"/>
                  </a:ext>
                </a:extLst>
              </p:cNvPr>
              <p:cNvSpPr txBox="1">
                <a:spLocks noRot="1" noChangeAspect="1" noMove="1" noResize="1" noEditPoints="1" noAdjustHandles="1" noChangeArrowheads="1" noChangeShapeType="1" noTextEdit="1"/>
              </p:cNvSpPr>
              <p:nvPr/>
            </p:nvSpPr>
            <p:spPr>
              <a:xfrm>
                <a:off x="10578210" y="4925362"/>
                <a:ext cx="1595153" cy="661207"/>
              </a:xfrm>
              <a:prstGeom prst="rect">
                <a:avLst/>
              </a:prstGeom>
              <a:blipFill>
                <a:blip r:embed="rId16"/>
                <a:stretch>
                  <a:fillRect t="-926" b="-7407"/>
                </a:stretch>
              </a:blipFill>
            </p:spPr>
            <p:txBody>
              <a:bodyPr/>
              <a:lstStyle/>
              <a:p>
                <a:r>
                  <a:rPr lang="pt-BR">
                    <a:noFill/>
                  </a:rPr>
                  <a:t> </a:t>
                </a:r>
              </a:p>
            </p:txBody>
          </p:sp>
        </mc:Fallback>
      </mc:AlternateContent>
    </p:spTree>
    <p:extLst>
      <p:ext uri="{BB962C8B-B14F-4D97-AF65-F5344CB8AC3E}">
        <p14:creationId xmlns:p14="http://schemas.microsoft.com/office/powerpoint/2010/main" val="292096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F707D88-35FE-5C70-B670-7724F07963B8}"/>
              </a:ext>
            </a:extLst>
          </p:cNvPr>
          <p:cNvSpPr>
            <a:spLocks noGrp="1"/>
          </p:cNvSpPr>
          <p:nvPr>
            <p:ph idx="1"/>
          </p:nvPr>
        </p:nvSpPr>
        <p:spPr>
          <a:xfrm>
            <a:off x="717619" y="2246731"/>
            <a:ext cx="10908323" cy="2364538"/>
          </a:xfrm>
        </p:spPr>
        <p:txBody>
          <a:bodyPr>
            <a:normAutofit/>
          </a:bodyPr>
          <a:lstStyle/>
          <a:p>
            <a:pPr marL="0" indent="0" algn="ctr">
              <a:buNone/>
            </a:pPr>
            <a:r>
              <a:rPr lang="pt-BR" sz="4000" b="1" i="1" dirty="0"/>
              <a:t>Na sequência, veremos que esses valores de </a:t>
            </a:r>
            <a:r>
              <a:rPr lang="pt-BR" sz="4000" b="1" i="1" dirty="0">
                <a:solidFill>
                  <a:srgbClr val="00B050"/>
                </a:solidFill>
              </a:rPr>
              <a:t>derivadas menores do que 1 </a:t>
            </a:r>
            <a:r>
              <a:rPr lang="pt-BR" sz="4000" b="1" i="1" dirty="0"/>
              <a:t>causam um </a:t>
            </a:r>
            <a:r>
              <a:rPr lang="pt-BR" sz="4000" b="1" i="1" dirty="0">
                <a:solidFill>
                  <a:srgbClr val="7030A0"/>
                </a:solidFill>
              </a:rPr>
              <a:t>problema</a:t>
            </a:r>
            <a:r>
              <a:rPr lang="pt-BR" sz="4000" b="1" i="1" dirty="0">
                <a:solidFill>
                  <a:srgbClr val="00B050"/>
                </a:solidFill>
              </a:rPr>
              <a:t> no aprendizado</a:t>
            </a:r>
            <a:r>
              <a:rPr lang="pt-BR" sz="4000" b="1" i="1" dirty="0"/>
              <a:t> de redes com </a:t>
            </a:r>
            <a:r>
              <a:rPr lang="pt-BR" sz="4000" b="1" i="1" dirty="0">
                <a:solidFill>
                  <a:srgbClr val="00B050"/>
                </a:solidFill>
              </a:rPr>
              <a:t>muitas camadas</a:t>
            </a:r>
            <a:r>
              <a:rPr lang="pt-BR" sz="4000" b="1" i="1" dirty="0"/>
              <a:t>, i.e., redes profundas.</a:t>
            </a:r>
          </a:p>
        </p:txBody>
      </p:sp>
    </p:spTree>
    <p:extLst>
      <p:ext uri="{BB962C8B-B14F-4D97-AF65-F5344CB8AC3E}">
        <p14:creationId xmlns:p14="http://schemas.microsoft.com/office/powerpoint/2010/main" val="395524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6D19E1-6BA4-C132-443A-6C1AEBB00A66}"/>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FC319EBD-D04D-24C5-7C31-2C107B6C935A}"/>
              </a:ext>
            </a:extLst>
          </p:cNvPr>
          <p:cNvSpPr>
            <a:spLocks noGrp="1"/>
          </p:cNvSpPr>
          <p:nvPr>
            <p:ph idx="1"/>
          </p:nvPr>
        </p:nvSpPr>
        <p:spPr>
          <a:xfrm>
            <a:off x="838200" y="1825625"/>
            <a:ext cx="11149483" cy="5032375"/>
          </a:xfrm>
        </p:spPr>
        <p:txBody>
          <a:bodyPr/>
          <a:lstStyle/>
          <a:p>
            <a:r>
              <a:rPr lang="pt-BR" dirty="0"/>
              <a:t>É um problema encontrado quando treinamos </a:t>
            </a:r>
            <a:r>
              <a:rPr lang="pt-BR" b="1" i="1" dirty="0">
                <a:solidFill>
                  <a:srgbClr val="00B050"/>
                </a:solidFill>
              </a:rPr>
              <a:t>redes neurais profundas</a:t>
            </a:r>
            <a:r>
              <a:rPr lang="pt-BR" dirty="0"/>
              <a:t>, ou seja, com muitas camadas ocultas, com </a:t>
            </a:r>
            <a:r>
              <a:rPr lang="pt-BR" b="1" i="1" dirty="0">
                <a:solidFill>
                  <a:srgbClr val="7030A0"/>
                </a:solidFill>
              </a:rPr>
              <a:t>métodos de aprendizado baseados no gradiente descendente</a:t>
            </a:r>
            <a:r>
              <a:rPr lang="pt-BR" dirty="0"/>
              <a:t> e nós usando </a:t>
            </a:r>
            <a:r>
              <a:rPr lang="pt-BR" b="1" i="1" dirty="0">
                <a:solidFill>
                  <a:schemeClr val="accent2"/>
                </a:solidFill>
              </a:rPr>
              <a:t>funções de ativação sigmoide ou tangente hiperbólica</a:t>
            </a:r>
            <a:r>
              <a:rPr lang="pt-BR" dirty="0"/>
              <a:t>.</a:t>
            </a:r>
          </a:p>
          <a:p>
            <a:endParaRPr lang="pt-BR" dirty="0"/>
          </a:p>
        </p:txBody>
      </p:sp>
      <p:pic>
        <p:nvPicPr>
          <p:cNvPr id="6" name="Picture 3">
            <a:extLst>
              <a:ext uri="{FF2B5EF4-FFF2-40B4-BE49-F238E27FC236}">
                <a16:creationId xmlns:a16="http://schemas.microsoft.com/office/drawing/2014/main" xmlns="" id="{EB99B7AC-E7D8-0D27-5003-42110E86E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826" y="3717890"/>
            <a:ext cx="7615894" cy="2683436"/>
          </a:xfrm>
          <a:prstGeom prst="rect">
            <a:avLst/>
          </a:prstGeom>
        </p:spPr>
      </p:pic>
    </p:spTree>
    <p:extLst>
      <p:ext uri="{BB962C8B-B14F-4D97-AF65-F5344CB8AC3E}">
        <p14:creationId xmlns:p14="http://schemas.microsoft.com/office/powerpoint/2010/main" val="31781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550E857-2F76-2EBA-6C5E-D4E1B74FE153}"/>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8F676BAD-C7AD-0512-0E27-4B909F5B19E2}"/>
              </a:ext>
            </a:extLst>
          </p:cNvPr>
          <p:cNvSpPr>
            <a:spLocks noGrp="1"/>
          </p:cNvSpPr>
          <p:nvPr>
            <p:ph idx="1"/>
          </p:nvPr>
        </p:nvSpPr>
        <p:spPr>
          <a:xfrm>
            <a:off x="838199" y="1825625"/>
            <a:ext cx="11018855" cy="2304248"/>
          </a:xfrm>
        </p:spPr>
        <p:txBody>
          <a:bodyPr>
            <a:normAutofit/>
          </a:bodyPr>
          <a:lstStyle/>
          <a:p>
            <a:r>
              <a:rPr lang="pt-BR" dirty="0"/>
              <a:t>Ocorre devido à natureza do </a:t>
            </a:r>
            <a:r>
              <a:rPr lang="pt-BR" b="1" i="1" dirty="0"/>
              <a:t>algoritmo de retropropagação</a:t>
            </a:r>
            <a:r>
              <a:rPr lang="pt-BR" dirty="0"/>
              <a:t>, que é usado para treinar a rede neural.</a:t>
            </a:r>
          </a:p>
          <a:p>
            <a:pPr lvl="1">
              <a:buFont typeface="Wingdings" panose="05000000000000000000" pitchFamily="2" charset="2"/>
              <a:buChar char="§"/>
            </a:pPr>
            <a:r>
              <a:rPr lang="pt-BR" dirty="0"/>
              <a:t>Para atualizar os pesos de nós das camadas ocultas, calcula-se a derivada do erro de saída em relação àqueles pesos e, para isso, usamos a </a:t>
            </a:r>
            <a:r>
              <a:rPr lang="pt-BR" b="1" i="1" dirty="0"/>
              <a:t>regra da cadeia</a:t>
            </a:r>
            <a:r>
              <a:rPr lang="pt-BR" dirty="0"/>
              <a:t>.</a:t>
            </a:r>
          </a:p>
          <a:p>
            <a:pPr lvl="1">
              <a:buFont typeface="Wingdings" panose="05000000000000000000" pitchFamily="2" charset="2"/>
              <a:buChar char="§"/>
            </a:pPr>
            <a:r>
              <a:rPr lang="pt-BR" dirty="0"/>
              <a:t>Ou seja, o algoritmo </a:t>
            </a:r>
            <a:r>
              <a:rPr lang="pt-BR" b="1" i="1" dirty="0"/>
              <a:t>propaga o erro de saída para as camadas ocultas </a:t>
            </a:r>
            <a:r>
              <a:rPr lang="pt-BR" dirty="0"/>
              <a:t>usando a </a:t>
            </a:r>
            <a:r>
              <a:rPr lang="pt-BR" b="1" i="1" dirty="0">
                <a:solidFill>
                  <a:srgbClr val="00B050"/>
                </a:solidFill>
              </a:rPr>
              <a:t>regra da cadeia</a:t>
            </a:r>
            <a:r>
              <a:rPr lang="pt-BR" dirty="0"/>
              <a:t>.</a:t>
            </a:r>
          </a:p>
          <a:p>
            <a:endParaRPr lang="pt-BR" dirty="0"/>
          </a:p>
        </p:txBody>
      </p:sp>
      <p:pic>
        <p:nvPicPr>
          <p:cNvPr id="4" name="Picture 3">
            <a:extLst>
              <a:ext uri="{FF2B5EF4-FFF2-40B4-BE49-F238E27FC236}">
                <a16:creationId xmlns:a16="http://schemas.microsoft.com/office/drawing/2014/main" xmlns="" id="{10CB53E1-9A06-66E5-7872-F5549673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679" y="4129873"/>
            <a:ext cx="7615894" cy="2683436"/>
          </a:xfrm>
          <a:prstGeom prst="rect">
            <a:avLst/>
          </a:prstGeom>
        </p:spPr>
      </p:pic>
    </p:spTree>
    <p:extLst>
      <p:ext uri="{BB962C8B-B14F-4D97-AF65-F5344CB8AC3E}">
        <p14:creationId xmlns:p14="http://schemas.microsoft.com/office/powerpoint/2010/main" val="81682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9961" cy="5032376"/>
          </a:xfrm>
        </p:spPr>
        <p:txBody>
          <a:bodyPr>
            <a:normAutofit lnSpcReduction="10000"/>
          </a:bodyPr>
          <a:lstStyle/>
          <a:p>
            <a:r>
              <a:rPr lang="pt-BR" dirty="0"/>
              <a:t>Fizemos uma analogia entre um neurônio </a:t>
            </a:r>
            <a:r>
              <a:rPr lang="pt-BR" dirty="0" smtClean="0"/>
              <a:t>biológico </a:t>
            </a:r>
            <a:r>
              <a:rPr lang="pt-BR" dirty="0"/>
              <a:t>e os modelos de McCulloch e Pitts e do Perceptron.</a:t>
            </a:r>
          </a:p>
          <a:p>
            <a:r>
              <a:rPr lang="pt-BR" dirty="0"/>
              <a:t>Vimos a evolução do modelo de McCulloch e Pitts para o Perceptron.</a:t>
            </a:r>
          </a:p>
          <a:p>
            <a:r>
              <a:rPr lang="pt-BR" dirty="0"/>
              <a:t>Aprendemos suas características, diferenças e como ambos funcionam.</a:t>
            </a:r>
          </a:p>
          <a:p>
            <a:r>
              <a:rPr lang="pt-BR" dirty="0"/>
              <a:t>Verificamos que um Perceptron é semelhante ao regressor logístico.</a:t>
            </a:r>
          </a:p>
          <a:p>
            <a:r>
              <a:rPr lang="pt-BR" dirty="0"/>
              <a:t>Constatamos que um </a:t>
            </a:r>
            <a:r>
              <a:rPr lang="pt-BR" b="1" i="1" dirty="0"/>
              <a:t>único </a:t>
            </a:r>
            <a:r>
              <a:rPr lang="pt-BR" dirty="0"/>
              <a:t>Perceptron não é capaz de separar classes não-lineares, como, por exemplo, o problema da lógica XOR.</a:t>
            </a:r>
          </a:p>
          <a:p>
            <a:r>
              <a:rPr lang="pt-BR" dirty="0"/>
              <a:t>Porém, quando combinamos vários deles, conseguimos criar um separador não-linear.</a:t>
            </a:r>
          </a:p>
          <a:p>
            <a:r>
              <a:rPr lang="pt-BR" dirty="0"/>
              <a:t>Neste tópico, veremos que esta união de Perceptrons dá origem ao que chamamos de </a:t>
            </a:r>
            <a:r>
              <a:rPr lang="pt-BR" b="1" i="1" dirty="0"/>
              <a:t>redes neurais artificiais (</a:t>
            </a:r>
            <a:r>
              <a:rPr lang="pt-BR" b="1" i="1" dirty="0" err="1"/>
              <a:t>RNAs</a:t>
            </a:r>
            <a:r>
              <a:rPr lang="pt-BR" b="1" i="1" dirty="0"/>
              <a:t>)</a:t>
            </a:r>
            <a:r>
              <a:rPr lang="pt-BR" dirty="0"/>
              <a:t>.</a:t>
            </a:r>
          </a:p>
        </p:txBody>
      </p:sp>
    </p:spTree>
    <p:extLst>
      <p:ext uri="{BB962C8B-B14F-4D97-AF65-F5344CB8AC3E}">
        <p14:creationId xmlns:p14="http://schemas.microsoft.com/office/powerpoint/2010/main" val="39462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BE8B09-84D4-3717-CECD-68DF3CEB45DE}"/>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D6F417E1-8C7C-49AE-F91A-EF8F3B72DFA9}"/>
              </a:ext>
            </a:extLst>
          </p:cNvPr>
          <p:cNvSpPr>
            <a:spLocks noGrp="1"/>
          </p:cNvSpPr>
          <p:nvPr>
            <p:ph idx="1"/>
          </p:nvPr>
        </p:nvSpPr>
        <p:spPr>
          <a:xfrm>
            <a:off x="838200" y="1825625"/>
            <a:ext cx="11169580" cy="1858888"/>
          </a:xfrm>
        </p:spPr>
        <p:txBody>
          <a:bodyPr>
            <a:normAutofit/>
          </a:bodyPr>
          <a:lstStyle/>
          <a:p>
            <a:r>
              <a:rPr lang="pt-BR" sz="2800" dirty="0"/>
              <a:t>Em suma, problema da dissipação do gradiente faz com que os elementos do </a:t>
            </a:r>
            <a:r>
              <a:rPr lang="pt-BR" b="1" i="1" dirty="0">
                <a:solidFill>
                  <a:srgbClr val="00B050"/>
                </a:solidFill>
              </a:rPr>
              <a:t>vetor </a:t>
            </a:r>
            <a:r>
              <a:rPr lang="pt-BR" sz="2800" b="1" i="1" dirty="0">
                <a:solidFill>
                  <a:srgbClr val="00B050"/>
                </a:solidFill>
              </a:rPr>
              <a:t>gradiente se tornem cada vez menores</a:t>
            </a:r>
            <a:r>
              <a:rPr lang="pt-BR" sz="2800" dirty="0"/>
              <a:t> conforme ele é calculado para as </a:t>
            </a:r>
            <a:r>
              <a:rPr lang="pt-BR" sz="2800" b="1" i="1" dirty="0">
                <a:solidFill>
                  <a:schemeClr val="accent2"/>
                </a:solidFill>
              </a:rPr>
              <a:t>camadas próximas à entrada da rede</a:t>
            </a:r>
            <a:r>
              <a:rPr lang="pt-BR" sz="2800" dirty="0"/>
              <a:t>, levando a uma </a:t>
            </a:r>
            <a:r>
              <a:rPr lang="pt-BR" sz="2800" b="1" i="1" dirty="0">
                <a:solidFill>
                  <a:srgbClr val="7030A0"/>
                </a:solidFill>
              </a:rPr>
              <a:t>atualização muito pequena ou até inexistente</a:t>
            </a:r>
            <a:r>
              <a:rPr lang="pt-BR" sz="2800" dirty="0"/>
              <a:t> dos pesos destas camadas.</a:t>
            </a:r>
          </a:p>
        </p:txBody>
      </p:sp>
      <p:pic>
        <p:nvPicPr>
          <p:cNvPr id="5" name="Picture 3">
            <a:extLst>
              <a:ext uri="{FF2B5EF4-FFF2-40B4-BE49-F238E27FC236}">
                <a16:creationId xmlns:a16="http://schemas.microsoft.com/office/drawing/2014/main" xmlns="" id="{2072A83E-B3A7-FA19-F7E0-07525E135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809" y="3684513"/>
            <a:ext cx="7615894" cy="2683436"/>
          </a:xfrm>
          <a:prstGeom prst="rect">
            <a:avLst/>
          </a:prstGeom>
        </p:spPr>
      </p:pic>
    </p:spTree>
    <p:extLst>
      <p:ext uri="{BB962C8B-B14F-4D97-AF65-F5344CB8AC3E}">
        <p14:creationId xmlns:p14="http://schemas.microsoft.com/office/powerpoint/2010/main" val="42179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46B8548-4E40-D933-E8DC-9078F53FEE65}"/>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BF615BC-2786-CA1F-664E-992832AC0C08}"/>
                  </a:ext>
                </a:extLst>
              </p:cNvPr>
              <p:cNvSpPr>
                <a:spLocks noGrp="1"/>
              </p:cNvSpPr>
              <p:nvPr>
                <p:ph idx="1"/>
              </p:nvPr>
            </p:nvSpPr>
            <p:spPr>
              <a:xfrm>
                <a:off x="838199" y="1825625"/>
                <a:ext cx="11149485" cy="5032375"/>
              </a:xfrm>
            </p:spPr>
            <p:txBody>
              <a:bodyPr>
                <a:normAutofit lnSpcReduction="10000"/>
              </a:bodyPr>
              <a:lstStyle/>
              <a:p>
                <a:r>
                  <a:rPr lang="pt-BR" dirty="0"/>
                  <a:t>Durante o treinamento, para </a:t>
                </a:r>
                <a:r>
                  <a:rPr lang="pt-BR" b="1" i="1" dirty="0">
                    <a:solidFill>
                      <a:srgbClr val="00B050"/>
                    </a:solidFill>
                  </a:rPr>
                  <a:t>atualizar os pesos dos nós de cada camada</a:t>
                </a:r>
                <a:r>
                  <a:rPr lang="pt-BR" dirty="0"/>
                  <a:t> da rede, o </a:t>
                </a:r>
                <a:r>
                  <a:rPr lang="pt-BR" b="1" i="1" dirty="0"/>
                  <a:t>algoritmo de retropropagação </a:t>
                </a:r>
                <a:r>
                  <a:rPr lang="pt-BR" dirty="0"/>
                  <a:t>calcula os vetores gradiente em relação aos pesos dessas camadas através da </a:t>
                </a:r>
                <a:r>
                  <a:rPr lang="pt-BR" b="1" i="1" dirty="0">
                    <a:solidFill>
                      <a:srgbClr val="7030A0"/>
                    </a:solidFill>
                  </a:rPr>
                  <a:t>regra da cadeia</a:t>
                </a:r>
                <a:r>
                  <a:rPr lang="pt-BR" dirty="0"/>
                  <a:t>.</a:t>
                </a:r>
              </a:p>
              <a:p>
                <a:r>
                  <a:rPr lang="pt-BR" dirty="0"/>
                  <a:t>Vejamos o exemplo abaixo com 3 nós e pesos das ligações iguais a 1.</a:t>
                </a:r>
              </a:p>
              <a:p>
                <a:pPr lvl="1">
                  <a:buFont typeface="Wingdings" panose="05000000000000000000" pitchFamily="2" charset="2"/>
                  <a:buChar char="§"/>
                </a:pPr>
                <a:r>
                  <a:rPr lang="pt-BR" sz="2400" b="1" dirty="0"/>
                  <a:t>OBS</a:t>
                </a:r>
                <a:r>
                  <a:rPr lang="pt-BR" sz="2400" dirty="0"/>
                  <a:t>.: As funções </a:t>
                </a:r>
                <a14:m>
                  <m:oMath xmlns:m="http://schemas.openxmlformats.org/officeDocument/2006/math">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r>
                      <a:rPr lang="pt-BR" sz="2400" b="0" i="1" smtClean="0">
                        <a:latin typeface="Cambria Math" panose="02040503050406030204" pitchFamily="18" charset="0"/>
                      </a:rPr>
                      <m:t>h</m:t>
                    </m:r>
                    <m:r>
                      <a:rPr lang="pt-BR" sz="2400" b="0" i="1" smtClean="0">
                        <a:latin typeface="Cambria Math" panose="02040503050406030204" pitchFamily="18" charset="0"/>
                      </a:rPr>
                      <m:t>(.)</m:t>
                    </m:r>
                  </m:oMath>
                </a14:m>
                <a:r>
                  <a:rPr lang="pt-BR" sz="2400" dirty="0"/>
                  <a:t> podem ser interpretadas como sendo as funções de ativação dos nós.</a:t>
                </a:r>
              </a:p>
              <a:p>
                <a:pPr marL="0" indent="0">
                  <a:buNone/>
                </a:pPr>
                <a:endParaRPr lang="pt-BR" sz="800" dirty="0"/>
              </a:p>
              <a:p>
                <a:pPr marL="0" indent="0">
                  <a:buNone/>
                </a:pPr>
                <a:endParaRPr lang="pt-BR" sz="800" dirty="0"/>
              </a:p>
              <a:p>
                <a:pPr marL="0" indent="0">
                  <a:buNone/>
                </a:pPr>
                <a:endParaRPr lang="pt-BR" sz="800" dirty="0"/>
              </a:p>
              <a:p>
                <a:pPr marL="0" indent="0">
                  <a:buNone/>
                </a:pPr>
                <a:endParaRPr lang="pt-BR" sz="800" dirty="0"/>
              </a:p>
              <a:p>
                <a:pPr marL="0" indent="0">
                  <a:buNone/>
                </a:pPr>
                <a:endParaRPr lang="pt-BR" sz="900" dirty="0"/>
              </a:p>
              <a:p>
                <a:r>
                  <a:rPr lang="pt-BR" dirty="0"/>
                  <a:t>Como calculamos a derivada de </a:t>
                </a:r>
                <a14:m>
                  <m:oMath xmlns:m="http://schemas.openxmlformats.org/officeDocument/2006/math">
                    <m:r>
                      <a:rPr lang="pt-BR" sz="2800" i="1" smtClean="0">
                        <a:latin typeface="Cambria Math" panose="02040503050406030204" pitchFamily="18" charset="0"/>
                        <a:ea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ea typeface="Cambria Math" panose="02040503050406030204" pitchFamily="18" charset="0"/>
                      </a:rPr>
                      <m:t>𝑥</m:t>
                    </m:r>
                  </m:oMath>
                </a14:m>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5BF615BC-2786-CA1F-664E-992832AC0C08}"/>
                  </a:ext>
                </a:extLst>
              </p:cNvPr>
              <p:cNvSpPr>
                <a:spLocks noGrp="1" noRot="1" noChangeAspect="1" noMove="1" noResize="1" noEditPoints="1" noAdjustHandles="1" noChangeArrowheads="1" noChangeShapeType="1" noTextEdit="1"/>
              </p:cNvSpPr>
              <p:nvPr>
                <p:ph idx="1"/>
              </p:nvPr>
            </p:nvSpPr>
            <p:spPr>
              <a:xfrm>
                <a:off x="838199" y="1825625"/>
                <a:ext cx="11149485" cy="5032375"/>
              </a:xfrm>
              <a:blipFill>
                <a:blip r:embed="rId3"/>
                <a:stretch>
                  <a:fillRect l="-929" t="-2663" r="-1039"/>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xmlns="" id="{F13F0C5C-B2BB-9B04-088F-EC59A83C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929" y="4166198"/>
            <a:ext cx="7940024" cy="848037"/>
          </a:xfrm>
          <a:prstGeom prst="rect">
            <a:avLst/>
          </a:prstGeom>
        </p:spPr>
      </p:pic>
    </p:spTree>
    <p:extLst>
      <p:ext uri="{BB962C8B-B14F-4D97-AF65-F5344CB8AC3E}">
        <p14:creationId xmlns:p14="http://schemas.microsoft.com/office/powerpoint/2010/main" val="30879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92DF1B7-8386-676F-A207-485C7F06D32E}"/>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322D5A62-CE6E-1AA5-57FE-1C7135D815BD}"/>
                  </a:ext>
                </a:extLst>
              </p:cNvPr>
              <p:cNvSpPr>
                <a:spLocks noGrp="1"/>
              </p:cNvSpPr>
              <p:nvPr>
                <p:ph idx="1"/>
              </p:nvPr>
            </p:nvSpPr>
            <p:spPr>
              <a:xfrm>
                <a:off x="838199" y="1825624"/>
                <a:ext cx="11139435" cy="5032375"/>
              </a:xfrm>
            </p:spPr>
            <p:txBody>
              <a:bodyPr/>
              <a:lstStyle/>
              <a:p>
                <a:r>
                  <a:rPr lang="pt-BR" dirty="0"/>
                  <a:t>Em outras palavras, devido à regra da cadeia, o </a:t>
                </a:r>
                <a:r>
                  <a:rPr lang="pt-BR" b="1" i="1" dirty="0">
                    <a:solidFill>
                      <a:srgbClr val="7030A0"/>
                    </a:solidFill>
                  </a:rPr>
                  <a:t>vetor gradiente </a:t>
                </a:r>
                <a:r>
                  <a:rPr lang="pt-BR" dirty="0"/>
                  <a:t>para a </a:t>
                </a:r>
                <a:r>
                  <a:rPr lang="pt-BR" b="1" i="1" dirty="0">
                    <a:solidFill>
                      <a:srgbClr val="00B050"/>
                    </a:solidFill>
                  </a:rPr>
                  <a:t>atualização dos pesos de uma dada camada </a:t>
                </a:r>
                <a:r>
                  <a:rPr lang="pt-BR" dirty="0"/>
                  <a:t>da rede inclui o </a:t>
                </a:r>
                <a:r>
                  <a:rPr lang="pt-BR" b="1" i="1" dirty="0">
                    <a:solidFill>
                      <a:srgbClr val="7030A0"/>
                    </a:solidFill>
                  </a:rPr>
                  <a:t>produto das derivadas das funções de ativação dos nós desde a camada de saída até a camada desejada</a:t>
                </a:r>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a:p>
                <a:r>
                  <a:rPr lang="pt-BR" dirty="0"/>
                  <a:t>Lembrem-se que as </a:t>
                </a:r>
                <a:r>
                  <a:rPr lang="pt-BR" b="1" i="1" dirty="0"/>
                  <a:t>funções de ativação</a:t>
                </a:r>
                <a:r>
                  <a:rPr lang="pt-BR" dirty="0"/>
                  <a:t>,</a:t>
                </a:r>
                <a:r>
                  <a:rPr lang="pt-BR" b="1" i="1" dirty="0"/>
                  <a:t> </a:t>
                </a:r>
                <a:r>
                  <a:rPr lang="pt-BR" dirty="0"/>
                  <a:t>como </a:t>
                </a:r>
                <a:r>
                  <a:rPr lang="pt-BR" b="1" i="1" dirty="0"/>
                  <a:t>tangente hiperbólica </a:t>
                </a:r>
                <a:r>
                  <a:rPr lang="pt-BR" dirty="0"/>
                  <a:t>ou</a:t>
                </a:r>
                <a:r>
                  <a:rPr lang="pt-BR" b="1" i="1" dirty="0"/>
                  <a:t> logística</a:t>
                </a:r>
                <a:r>
                  <a:rPr lang="pt-BR" dirty="0"/>
                  <a:t>, têm derivadas no intervalo de 0 até 1.</a:t>
                </a:r>
              </a:p>
              <a:p>
                <a:r>
                  <a:rPr lang="pt-BR" dirty="0"/>
                  <a:t>Portanto, a multiplicação de vários termos menores do que 1 tende a 0 conforme o número de camadas da rede aumenta.</a:t>
                </a:r>
              </a:p>
              <a:p>
                <a:endParaRPr lang="pt-BR" dirty="0"/>
              </a:p>
            </p:txBody>
          </p:sp>
        </mc:Choice>
        <mc:Fallback xmlns="">
          <p:sp>
            <p:nvSpPr>
              <p:cNvPr id="3" name="Espaço Reservado para Conteúdo 2">
                <a:extLst>
                  <a:ext uri="{FF2B5EF4-FFF2-40B4-BE49-F238E27FC236}">
                    <a16:creationId xmlns:a16="http://schemas.microsoft.com/office/drawing/2014/main" id="{322D5A62-CE6E-1AA5-57FE-1C7135D815BD}"/>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3"/>
                <a:stretch>
                  <a:fillRect l="-930" t="-1937" r="-1039"/>
                </a:stretch>
              </a:blipFill>
            </p:spPr>
            <p:txBody>
              <a:bodyPr/>
              <a:lstStyle/>
              <a:p>
                <a:r>
                  <a:rPr lang="pt-BR">
                    <a:noFill/>
                  </a:rPr>
                  <a:t> </a:t>
                </a:r>
              </a:p>
            </p:txBody>
          </p:sp>
        </mc:Fallback>
      </mc:AlternateContent>
    </p:spTree>
    <p:extLst>
      <p:ext uri="{BB962C8B-B14F-4D97-AF65-F5344CB8AC3E}">
        <p14:creationId xmlns:p14="http://schemas.microsoft.com/office/powerpoint/2010/main" val="92453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198469" cy="2716229"/>
              </a:xfrm>
            </p:spPr>
            <p:txBody>
              <a:bodyPr>
                <a:normAutofit/>
              </a:bodyPr>
              <a:lstStyle/>
              <a:p>
                <a:r>
                  <a:rPr lang="pt-BR" dirty="0"/>
                  <a:t>Em uma rede com </a:t>
                </a:r>
                <a14:m>
                  <m:oMath xmlns:m="http://schemas.openxmlformats.org/officeDocument/2006/math">
                    <m:r>
                      <a:rPr lang="pt-BR" b="1" i="1" smtClean="0">
                        <a:latin typeface="Cambria Math" panose="02040503050406030204" pitchFamily="18" charset="0"/>
                      </a:rPr>
                      <m:t>𝑴</m:t>
                    </m:r>
                  </m:oMath>
                </a14:m>
                <a:r>
                  <a:rPr lang="pt-BR" dirty="0"/>
                  <a:t> camadas, a </a:t>
                </a:r>
                <a:r>
                  <a:rPr lang="pt-BR" b="1" i="1" dirty="0" err="1"/>
                  <a:t>retropropagação</a:t>
                </a:r>
                <a:r>
                  <a:rPr lang="pt-BR" b="1" i="1" dirty="0"/>
                  <a:t> </a:t>
                </a:r>
                <a:r>
                  <a:rPr lang="pt-BR" dirty="0"/>
                  <a:t>tem o efeito de multiplicar até </a:t>
                </a:r>
                <a14:m>
                  <m:oMath xmlns:m="http://schemas.openxmlformats.org/officeDocument/2006/math">
                    <m:r>
                      <a:rPr lang="pt-BR" b="1" i="1">
                        <a:latin typeface="Cambria Math" panose="02040503050406030204" pitchFamily="18" charset="0"/>
                      </a:rPr>
                      <m:t>𝑴</m:t>
                    </m:r>
                  </m:oMath>
                </a14:m>
                <a:r>
                  <a:rPr lang="pt-BR" dirty="0"/>
                  <a:t> valores pequenos (i.e., derivadas parciais das funções de ativação) para calcular os vetores gradiente das primeiras camadas.</a:t>
                </a:r>
              </a:p>
              <a:p>
                <a:r>
                  <a:rPr lang="pt-BR" dirty="0"/>
                  <a:t>O que significa que o </a:t>
                </a:r>
                <a:r>
                  <a:rPr lang="pt-BR" b="1" i="1" dirty="0">
                    <a:solidFill>
                      <a:srgbClr val="7030A0"/>
                    </a:solidFill>
                  </a:rPr>
                  <a:t>gradiente diminui exponencialmente com </a:t>
                </a:r>
                <a14:m>
                  <m:oMath xmlns:m="http://schemas.openxmlformats.org/officeDocument/2006/math">
                    <m:r>
                      <a:rPr lang="pt-BR" b="1" i="1">
                        <a:solidFill>
                          <a:srgbClr val="7030A0"/>
                        </a:solidFill>
                        <a:latin typeface="Cambria Math" panose="02040503050406030204" pitchFamily="18" charset="0"/>
                      </a:rPr>
                      <m:t>𝑴</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198469" cy="2716229"/>
              </a:xfrm>
              <a:blipFill>
                <a:blip r:embed="rId3"/>
                <a:stretch>
                  <a:fillRect l="-980" t="-3587" r="-1143"/>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517" y="3776646"/>
            <a:ext cx="7708965" cy="2716229"/>
          </a:xfrm>
          <a:prstGeom prst="rect">
            <a:avLst/>
          </a:prstGeom>
        </p:spPr>
      </p:pic>
    </p:spTree>
    <p:extLst>
      <p:ext uri="{BB962C8B-B14F-4D97-AF65-F5344CB8AC3E}">
        <p14:creationId xmlns:p14="http://schemas.microsoft.com/office/powerpoint/2010/main" val="378403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5"/>
            <a:ext cx="11198469" cy="4535169"/>
          </a:xfrm>
        </p:spPr>
        <p:txBody>
          <a:bodyPr>
            <a:normAutofit/>
          </a:bodyPr>
          <a:lstStyle/>
          <a:p>
            <a:r>
              <a:rPr lang="pt-BR" dirty="0"/>
              <a:t>Assim, os </a:t>
            </a:r>
            <a:r>
              <a:rPr lang="pt-BR" b="1" i="1" dirty="0">
                <a:solidFill>
                  <a:schemeClr val="accent2"/>
                </a:solidFill>
              </a:rPr>
              <a:t>nós das camadas iniciais</a:t>
            </a:r>
            <a:r>
              <a:rPr lang="pt-BR" b="1" i="1" dirty="0"/>
              <a:t> aprendem muito mais </a:t>
            </a:r>
            <a:r>
              <a:rPr lang="pt-BR" b="1" i="1" dirty="0">
                <a:solidFill>
                  <a:srgbClr val="7030A0"/>
                </a:solidFill>
              </a:rPr>
              <a:t>lentamente</a:t>
            </a:r>
            <a:r>
              <a:rPr lang="pt-BR" b="1" i="1" dirty="0"/>
              <a:t> do que os nós das camadas finais</a:t>
            </a:r>
            <a:r>
              <a:rPr lang="pt-BR" dirty="0"/>
              <a:t>, pois o </a:t>
            </a:r>
            <a:r>
              <a:rPr lang="pt-BR" b="1" i="1" dirty="0">
                <a:solidFill>
                  <a:srgbClr val="7030A0"/>
                </a:solidFill>
              </a:rPr>
              <a:t>vetor gradiente </a:t>
            </a:r>
            <a:r>
              <a:rPr lang="pt-BR" dirty="0"/>
              <a:t>daquelas camadas é </a:t>
            </a:r>
            <a:r>
              <a:rPr lang="pt-BR" b="1" i="1" dirty="0">
                <a:solidFill>
                  <a:srgbClr val="7030A0"/>
                </a:solidFill>
              </a:rPr>
              <a:t>muito pequeno</a:t>
            </a:r>
            <a:r>
              <a:rPr lang="pt-BR" dirty="0"/>
              <a:t>, fazendo com que a </a:t>
            </a:r>
            <a:r>
              <a:rPr lang="pt-BR" b="1" i="1" dirty="0">
                <a:solidFill>
                  <a:srgbClr val="7030A0"/>
                </a:solidFill>
              </a:rPr>
              <a:t>atualização dos pesos também seja pequena</a:t>
            </a:r>
            <a:r>
              <a:rPr lang="pt-BR" b="1" i="1" dirty="0"/>
              <a:t>.</a:t>
            </a:r>
          </a:p>
          <a:p>
            <a:r>
              <a:rPr lang="pt-BR" dirty="0"/>
              <a:t>Vejamos um exemplo.</a:t>
            </a:r>
          </a:p>
        </p:txBody>
      </p:sp>
      <p:pic>
        <p:nvPicPr>
          <p:cNvPr id="5" name="Picture 3">
            <a:extLst>
              <a:ext uri="{FF2B5EF4-FFF2-40B4-BE49-F238E27FC236}">
                <a16:creationId xmlns:a16="http://schemas.microsoft.com/office/drawing/2014/main" xmlns="" id="{64E2B2C6-0766-61B1-C05E-47E049BD9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951" y="4020486"/>
            <a:ext cx="7708965" cy="2716229"/>
          </a:xfrm>
          <a:prstGeom prst="rect">
            <a:avLst/>
          </a:prstGeom>
        </p:spPr>
      </p:pic>
    </p:spTree>
    <p:extLst>
      <p:ext uri="{BB962C8B-B14F-4D97-AF65-F5344CB8AC3E}">
        <p14:creationId xmlns:p14="http://schemas.microsoft.com/office/powerpoint/2010/main" val="3260775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199" y="2912980"/>
                <a:ext cx="11199725" cy="3945019"/>
              </a:xfrm>
            </p:spPr>
            <p:txBody>
              <a:bodyPr>
                <a:normAutofit lnSpcReduction="10000"/>
              </a:bodyPr>
              <a:lstStyle/>
              <a:p>
                <a:pPr marL="0" indent="0">
                  <a:buNone/>
                </a:pPr>
                <a:r>
                  <a:rPr lang="pt-BR" b="1" dirty="0"/>
                  <a:t>Considerações</a:t>
                </a:r>
                <a:r>
                  <a:rPr lang="pt-BR" dirty="0"/>
                  <a:t>: </a:t>
                </a:r>
              </a:p>
              <a:p>
                <a:pPr marL="285750" indent="-285750"/>
                <a:r>
                  <a:rPr lang="pt-BR" dirty="0"/>
                  <a:t>Problema de regressão.</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912980"/>
                <a:ext cx="11199725" cy="3945019"/>
              </a:xfrm>
              <a:blipFill>
                <a:blip r:embed="rId3"/>
                <a:stretch>
                  <a:fillRect l="-1088" t="-3555" b="-773"/>
                </a:stretch>
              </a:blipFill>
            </p:spPr>
            <p:txBody>
              <a:bodyPr/>
              <a:lstStyle/>
              <a:p>
                <a:r>
                  <a:rPr lang="pt-BR">
                    <a:noFill/>
                  </a:rPr>
                  <a:t> </a:t>
                </a:r>
              </a:p>
            </p:txBody>
          </p:sp>
        </mc:Fallback>
      </mc:AlternateContent>
      <p:grpSp>
        <p:nvGrpSpPr>
          <p:cNvPr id="15" name="Agrupar 14">
            <a:extLst>
              <a:ext uri="{FF2B5EF4-FFF2-40B4-BE49-F238E27FC236}">
                <a16:creationId xmlns:a16="http://schemas.microsoft.com/office/drawing/2014/main" xmlns="" id="{1FCA792B-89AC-CDBC-BB0E-F3380AF562C9}"/>
              </a:ext>
            </a:extLst>
          </p:cNvPr>
          <p:cNvGrpSpPr/>
          <p:nvPr/>
        </p:nvGrpSpPr>
        <p:grpSpPr>
          <a:xfrm>
            <a:off x="4232265" y="1527301"/>
            <a:ext cx="3188707" cy="1140745"/>
            <a:chOff x="4232265" y="1669541"/>
            <a:chExt cx="3188707" cy="1140745"/>
          </a:xfrm>
        </p:grpSpPr>
        <p:grpSp>
          <p:nvGrpSpPr>
            <p:cNvPr id="12" name="Agrupar 11">
              <a:extLst>
                <a:ext uri="{FF2B5EF4-FFF2-40B4-BE49-F238E27FC236}">
                  <a16:creationId xmlns:a16="http://schemas.microsoft.com/office/drawing/2014/main" xmlns="" id="{0B1D12EA-77E9-1900-83B1-F8EDB98D0FB9}"/>
                </a:ext>
              </a:extLst>
            </p:cNvPr>
            <p:cNvGrpSpPr/>
            <p:nvPr/>
          </p:nvGrpSpPr>
          <p:grpSpPr>
            <a:xfrm>
              <a:off x="4232265" y="1669541"/>
              <a:ext cx="3188707" cy="1130256"/>
              <a:chOff x="4232265" y="1669541"/>
              <a:chExt cx="3188707" cy="1130256"/>
            </a:xfrm>
          </p:grpSpPr>
          <p:grpSp>
            <p:nvGrpSpPr>
              <p:cNvPr id="37" name="Agrupar 36">
                <a:extLst>
                  <a:ext uri="{FF2B5EF4-FFF2-40B4-BE49-F238E27FC236}">
                    <a16:creationId xmlns:a16="http://schemas.microsoft.com/office/drawing/2014/main" xmlns=""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xmlns=""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xmlns=""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xmlns=""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xmlns=""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xmlns=""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xmlns=""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xmlns=""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xmlns=""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xmlns=""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xmlns=""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xmlns=""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xmlns=""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935E52E6-CE73-3BFC-1A10-1636BCE01368}"/>
                      </a:ext>
                    </a:extLst>
                  </p:cNvPr>
                  <p:cNvSpPr txBox="1"/>
                  <p:nvPr/>
                </p:nvSpPr>
                <p:spPr>
                  <a:xfrm>
                    <a:off x="5920640" y="241047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5" name="CaixaDeTexto 4">
                    <a:extLst>
                      <a:ext uri="{FF2B5EF4-FFF2-40B4-BE49-F238E27FC236}">
                        <a16:creationId xmlns:a16="http://schemas.microsoft.com/office/drawing/2014/main" id="{935E52E6-CE73-3BFC-1A10-1636BCE01368}"/>
                      </a:ext>
                    </a:extLst>
                  </p:cNvPr>
                  <p:cNvSpPr txBox="1">
                    <a:spLocks noRot="1" noChangeAspect="1" noMove="1" noResize="1" noEditPoints="1" noAdjustHandles="1" noChangeArrowheads="1" noChangeShapeType="1" noTextEdit="1"/>
                  </p:cNvSpPr>
                  <p:nvPr/>
                </p:nvSpPr>
                <p:spPr>
                  <a:xfrm>
                    <a:off x="5920640" y="2410474"/>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xmlns="" id="{BF796622-77DA-F94D-3FB9-4435B4B9FA04}"/>
                  </a:ext>
                </a:extLst>
              </p:cNvPr>
              <p:cNvCxnSpPr>
                <a:cxnSpLocks/>
              </p:cNvCxnSpPr>
              <p:nvPr/>
            </p:nvCxnSpPr>
            <p:spPr>
              <a:xfrm flipV="1">
                <a:off x="6159651" y="223097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07C97C3B-9701-227D-EA96-16391984D7C5}"/>
                      </a:ext>
                    </a:extLst>
                  </p:cNvPr>
                  <p:cNvSpPr txBox="1"/>
                  <p:nvPr/>
                </p:nvSpPr>
                <p:spPr>
                  <a:xfrm>
                    <a:off x="4966093" y="2430465"/>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0" name="CaixaDeTexto 9">
                    <a:extLst>
                      <a:ext uri="{FF2B5EF4-FFF2-40B4-BE49-F238E27FC236}">
                        <a16:creationId xmlns:a16="http://schemas.microsoft.com/office/drawing/2014/main" id="{07C97C3B-9701-227D-EA96-16391984D7C5}"/>
                      </a:ext>
                    </a:extLst>
                  </p:cNvPr>
                  <p:cNvSpPr txBox="1">
                    <a:spLocks noRot="1" noChangeAspect="1" noMove="1" noResize="1" noEditPoints="1" noAdjustHandles="1" noChangeArrowheads="1" noChangeShapeType="1" noTextEdit="1"/>
                  </p:cNvSpPr>
                  <p:nvPr/>
                </p:nvSpPr>
                <p:spPr>
                  <a:xfrm>
                    <a:off x="4966093" y="2430465"/>
                    <a:ext cx="436880" cy="369332"/>
                  </a:xfrm>
                  <a:prstGeom prst="rect">
                    <a:avLst/>
                  </a:prstGeom>
                  <a:blipFill>
                    <a:blip r:embed="rId11"/>
                    <a:stretch>
                      <a:fillRect b="-666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xmlns="" id="{B8CE59AB-EFA4-BE72-C93C-8AC58E8A177E}"/>
                  </a:ext>
                </a:extLst>
              </p:cNvPr>
              <p:cNvCxnSpPr>
                <a:cxnSpLocks/>
              </p:cNvCxnSpPr>
              <p:nvPr/>
            </p:nvCxnSpPr>
            <p:spPr>
              <a:xfrm flipV="1">
                <a:off x="5205104" y="2250966"/>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2B59D627-BC7C-4BAA-A482-01860830DBC8}"/>
                    </a:ext>
                  </a:extLst>
                </p:cNvPr>
                <p:cNvSpPr txBox="1"/>
                <p:nvPr/>
              </p:nvSpPr>
              <p:spPr>
                <a:xfrm>
                  <a:off x="5522202" y="244095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13" name="CaixaDeTexto 12">
                  <a:extLst>
                    <a:ext uri="{FF2B5EF4-FFF2-40B4-BE49-F238E27FC236}">
                      <a16:creationId xmlns:a16="http://schemas.microsoft.com/office/drawing/2014/main" id="{2B59D627-BC7C-4BAA-A482-01860830DBC8}"/>
                    </a:ext>
                  </a:extLst>
                </p:cNvPr>
                <p:cNvSpPr txBox="1">
                  <a:spLocks noRot="1" noChangeAspect="1" noMove="1" noResize="1" noEditPoints="1" noAdjustHandles="1" noChangeArrowheads="1" noChangeShapeType="1" noTextEdit="1"/>
                </p:cNvSpPr>
                <p:nvPr/>
              </p:nvSpPr>
              <p:spPr>
                <a:xfrm>
                  <a:off x="5522202" y="2440954"/>
                  <a:ext cx="436880" cy="369332"/>
                </a:xfrm>
                <a:prstGeom prst="rect">
                  <a:avLst/>
                </a:prstGeom>
                <a:blipFill>
                  <a:blip r:embed="rId12"/>
                  <a:stretch>
                    <a:fillRect/>
                  </a:stretch>
                </a:blipFill>
              </p:spPr>
              <p:txBody>
                <a:bodyPr/>
                <a:lstStyle/>
                <a:p>
                  <a:r>
                    <a:rPr lang="pt-BR">
                      <a:noFill/>
                    </a:rPr>
                    <a:t> </a:t>
                  </a:r>
                </a:p>
              </p:txBody>
            </p:sp>
          </mc:Fallback>
        </mc:AlternateContent>
        <p:cxnSp>
          <p:nvCxnSpPr>
            <p:cNvPr id="14" name="Conector de Seta Reta 13">
              <a:extLst>
                <a:ext uri="{FF2B5EF4-FFF2-40B4-BE49-F238E27FC236}">
                  <a16:creationId xmlns:a16="http://schemas.microsoft.com/office/drawing/2014/main" xmlns="" id="{CA00D3AE-CB5F-B8D4-5507-749E51E3DF47}"/>
                </a:ext>
              </a:extLst>
            </p:cNvPr>
            <p:cNvCxnSpPr>
              <a:cxnSpLocks/>
            </p:cNvCxnSpPr>
            <p:nvPr/>
          </p:nvCxnSpPr>
          <p:spPr>
            <a:xfrm flipV="1">
              <a:off x="5761213" y="226145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8680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a:t>
                </a:r>
                <a:r>
                  <a:rPr lang="pt-BR" b="1" i="1" dirty="0">
                    <a:solidFill>
                      <a:srgbClr val="00B050"/>
                    </a:solidFill>
                  </a:rPr>
                  <a:t>primeira camada</a:t>
                </a:r>
                <a:r>
                  <a:rPr lang="pt-BR" dirty="0"/>
                  <a:t> de uma </a:t>
                </a:r>
                <a:r>
                  <a:rPr lang="pt-BR" b="1" i="1" dirty="0">
                    <a:solidFill>
                      <a:srgbClr val="00B050"/>
                    </a:solidFill>
                  </a:rPr>
                  <a:t>rede neural com </a:t>
                </a:r>
                <a14:m>
                  <m:oMath xmlns:m="http://schemas.openxmlformats.org/officeDocument/2006/math">
                    <m:r>
                      <a:rPr lang="pt-BR" b="1" i="1">
                        <a:solidFill>
                          <a:srgbClr val="00B050"/>
                        </a:solidFill>
                        <a:latin typeface="Cambria Math" panose="02040503050406030204" pitchFamily="18" charset="0"/>
                      </a:rPr>
                      <m:t>𝑴</m:t>
                    </m:r>
                  </m:oMath>
                </a14:m>
                <a:r>
                  <a:rPr lang="pt-BR" b="1" i="1" dirty="0">
                    <a:solidFill>
                      <a:srgbClr val="00B050"/>
                    </a:solidFill>
                  </a:rPr>
                  <a:t> camadas</a:t>
                </a:r>
                <a:r>
                  <a:rPr lang="pt-BR" dirty="0"/>
                  <a:t>, terá as derivadas parciais da função de erro em relação </a:t>
                </a:r>
                <a:r>
                  <a:rPr lang="pt-BR" dirty="0" smtClean="0"/>
                  <a:t>aos </a:t>
                </a:r>
                <a:r>
                  <a:rPr lang="pt-BR" dirty="0"/>
                  <a:t>seus pesos compostas pela </a:t>
                </a:r>
                <a:r>
                  <a:rPr lang="pt-BR" b="1" i="1" dirty="0">
                    <a:solidFill>
                      <a:srgbClr val="00B050"/>
                    </a:solidFill>
                  </a:rPr>
                  <a:t>multiplicação de </a:t>
                </a:r>
                <a14:m>
                  <m:oMath xmlns:m="http://schemas.openxmlformats.org/officeDocument/2006/math">
                    <m:r>
                      <a:rPr lang="pt-BR" b="1" i="1" smtClean="0">
                        <a:solidFill>
                          <a:srgbClr val="00B050"/>
                        </a:solidFill>
                        <a:latin typeface="Cambria Math" panose="02040503050406030204" pitchFamily="18" charset="0"/>
                      </a:rPr>
                      <m:t>𝑴</m:t>
                    </m:r>
                  </m:oMath>
                </a14:m>
                <a:r>
                  <a:rPr lang="pt-BR" b="1" i="1" dirty="0">
                    <a:solidFill>
                      <a:srgbClr val="00B050"/>
                    </a:solidFill>
                  </a:rPr>
                  <a:t> termos no máximo iguais a 0.25</a:t>
                </a:r>
                <a:r>
                  <a:rPr lang="pt-BR" dirty="0"/>
                  <a:t>.</a:t>
                </a:r>
              </a:p>
              <a:p>
                <a:r>
                  <a:rPr lang="pt-BR" dirty="0"/>
                  <a:t>Isso faz com que as </a:t>
                </a:r>
                <a:r>
                  <a:rPr lang="pt-BR" b="1" i="1" dirty="0">
                    <a:solidFill>
                      <a:schemeClr val="accent2"/>
                    </a:solidFill>
                  </a:rPr>
                  <a:t>primeiras camadas aprendam lentamente ou nem aprendam</a:t>
                </a:r>
                <a:r>
                  <a:rPr lang="pt-BR" dirty="0"/>
                  <a:t>, pois têm </a:t>
                </a:r>
                <a:r>
                  <a:rPr lang="pt-BR" b="1" i="1" dirty="0">
                    <a:solidFill>
                      <a:srgbClr val="7030A0"/>
                    </a:solidFill>
                  </a:rPr>
                  <a:t>derivadas muito pequenas</a:t>
                </a:r>
                <a:r>
                  <a:rPr lang="pt-BR" dirty="0"/>
                  <a:t>, </a:t>
                </a:r>
                <a:r>
                  <a:rPr lang="pt-BR" b="1" i="1" dirty="0">
                    <a:solidFill>
                      <a:schemeClr val="accent5"/>
                    </a:solidFill>
                  </a:rPr>
                  <a:t>tendendo a zero</a:t>
                </a:r>
                <a:r>
                  <a:rPr lang="pt-BR" dirty="0"/>
                  <a:t>.</a:t>
                </a:r>
              </a:p>
              <a:p>
                <a:endParaRPr lang="pt-BR" dirty="0"/>
              </a:p>
            </p:txBody>
          </p:sp>
        </mc:Choice>
        <mc:Fallback>
          <p:sp>
            <p:nvSpPr>
              <p:cNvPr id="3" name="Espaço Reservado para Conteúdo 2">
                <a:extLst>
                  <a:ext uri="{FF2B5EF4-FFF2-40B4-BE49-F238E27FC236}">
                    <a16:creationId xmlns:a16="http://schemas.microsoft.com/office/drawing/2014/main" xmlns:a14="http://schemas.microsoft.com/office/drawing/2010/main" xmlns=""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rotWithShape="0">
                <a:blip r:embed="rId3"/>
                <a:stretch>
                  <a:fillRect l="-985" r="-1806"/>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xmlns=""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xmlns="" id="{0DE351C4-0752-4411-9A3E-0EEE16B7BAF9}"/>
              </a:ext>
            </a:extLst>
          </p:cNvPr>
          <p:cNvSpPr txBox="1"/>
          <p:nvPr/>
        </p:nvSpPr>
        <p:spPr>
          <a:xfrm>
            <a:off x="8957128" y="744463"/>
            <a:ext cx="3180204"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a16="http://schemas.microsoft.com/office/drawing/2014/main" xmlns=""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xmlns=""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xmlns=""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xmlns=""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xmlns=""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xmlns=""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F707D88-35FE-5C70-B670-7724F07963B8}"/>
              </a:ext>
            </a:extLst>
          </p:cNvPr>
          <p:cNvSpPr>
            <a:spLocks noGrp="1"/>
          </p:cNvSpPr>
          <p:nvPr>
            <p:ph idx="1"/>
          </p:nvPr>
        </p:nvSpPr>
        <p:spPr>
          <a:xfrm>
            <a:off x="641838" y="2682925"/>
            <a:ext cx="10908323" cy="1492149"/>
          </a:xfrm>
        </p:spPr>
        <p:txBody>
          <a:bodyPr>
            <a:normAutofit/>
          </a:bodyPr>
          <a:lstStyle/>
          <a:p>
            <a:pPr marL="0" indent="0" algn="ctr">
              <a:buNone/>
            </a:pPr>
            <a:r>
              <a:rPr lang="pt-BR" sz="4800" b="1" i="1" dirty="0"/>
              <a:t>Como mitigar esse problema?</a:t>
            </a:r>
          </a:p>
        </p:txBody>
      </p:sp>
    </p:spTree>
    <p:extLst>
      <p:ext uri="{BB962C8B-B14F-4D97-AF65-F5344CB8AC3E}">
        <p14:creationId xmlns:p14="http://schemas.microsoft.com/office/powerpoint/2010/main" val="399549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CCCA311-66EE-354C-C200-CCC00EDBCF09}"/>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8299B2A-6128-9D83-D88E-42F9464E8818}"/>
                  </a:ext>
                </a:extLst>
              </p:cNvPr>
              <p:cNvSpPr>
                <a:spLocks noGrp="1"/>
              </p:cNvSpPr>
              <p:nvPr>
                <p:ph idx="1"/>
              </p:nvPr>
            </p:nvSpPr>
            <p:spPr>
              <a:xfrm>
                <a:off x="5154803" y="1825624"/>
                <a:ext cx="6873073" cy="5032375"/>
              </a:xfrm>
            </p:spPr>
            <p:txBody>
              <a:bodyPr>
                <a:normAutofit/>
              </a:bodyPr>
              <a:lstStyle/>
              <a:p>
                <a:r>
                  <a:rPr lang="pt-BR" dirty="0"/>
                  <a:t>Com o surgimento das </a:t>
                </a:r>
                <a:r>
                  <a:rPr lang="pt-BR" b="1" i="1" dirty="0">
                    <a:solidFill>
                      <a:srgbClr val="00B050"/>
                    </a:solidFill>
                  </a:rPr>
                  <a:t>redes neurais profundas</a:t>
                </a:r>
                <a:r>
                  <a:rPr lang="pt-BR" dirty="0"/>
                  <a:t>, e, consequentemente, do problema do </a:t>
                </a:r>
                <a:r>
                  <a:rPr lang="pt-BR" b="1" i="1" dirty="0">
                    <a:solidFill>
                      <a:srgbClr val="7030A0"/>
                    </a:solidFill>
                  </a:rPr>
                  <a:t>desaparecimento do gradiente</a:t>
                </a:r>
                <a:r>
                  <a:rPr lang="pt-BR" dirty="0"/>
                  <a:t>, uma outra função de ativação, conhecida como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a:t>
                </a:r>
                <a:r>
                  <a:rPr lang="pt-BR" dirty="0"/>
                  <a:t>, passou a ser a bastante utilizada.</a:t>
                </a:r>
              </a:p>
              <a:p>
                <a:r>
                  <a:rPr lang="pt-BR" dirty="0">
                    <a:solidFill>
                      <a:schemeClr val="tx1"/>
                    </a:solidFill>
                  </a:rPr>
                  <a:t>É também uma </a:t>
                </a:r>
                <a:r>
                  <a:rPr lang="pt-BR" b="1" i="1" dirty="0">
                    <a:solidFill>
                      <a:schemeClr val="tx1"/>
                    </a:solidFill>
                  </a:rPr>
                  <a:t>função não-linear </a:t>
                </a:r>
                <a:r>
                  <a:rPr lang="pt-BR" dirty="0">
                    <a:solidFill>
                      <a:schemeClr val="tx1"/>
                    </a:solidFill>
                  </a:rPr>
                  <a:t>onde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 profundas</a:t>
                </a:r>
                <a:r>
                  <a:rPr lang="pt-BR" dirty="0">
                    <a:solidFill>
                      <a:schemeClr val="tx1"/>
                    </a:solidFill>
                  </a:rPr>
                  <a:t>.</a:t>
                </a:r>
              </a:p>
            </p:txBody>
          </p:sp>
        </mc:Choice>
        <mc:Fallback xmlns="">
          <p:sp>
            <p:nvSpPr>
              <p:cNvPr id="3" name="Espaço Reservado para Conteúdo 2">
                <a:extLst>
                  <a:ext uri="{FF2B5EF4-FFF2-40B4-BE49-F238E27FC236}">
                    <a16:creationId xmlns:a16="http://schemas.microsoft.com/office/drawing/2014/main" id="{98299B2A-6128-9D83-D88E-42F9464E8818}"/>
                  </a:ext>
                </a:extLst>
              </p:cNvPr>
              <p:cNvSpPr>
                <a:spLocks noGrp="1" noRot="1" noChangeAspect="1" noMove="1" noResize="1" noEditPoints="1" noAdjustHandles="1" noChangeArrowheads="1" noChangeShapeType="1" noTextEdit="1"/>
              </p:cNvSpPr>
              <p:nvPr>
                <p:ph idx="1"/>
              </p:nvPr>
            </p:nvSpPr>
            <p:spPr>
              <a:xfrm>
                <a:off x="5154803" y="1825624"/>
                <a:ext cx="6873073" cy="5032375"/>
              </a:xfrm>
              <a:blipFill>
                <a:blip r:embed="rId3"/>
                <a:stretch>
                  <a:fillRect l="-1597" t="-1937" r="-159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xmlns="" id="{3C578F58-6A89-FBA0-2705-1E663273F189}"/>
              </a:ext>
            </a:extLst>
          </p:cNvPr>
          <p:cNvGrpSpPr/>
          <p:nvPr/>
        </p:nvGrpSpPr>
        <p:grpSpPr>
          <a:xfrm>
            <a:off x="723477" y="2390249"/>
            <a:ext cx="3968359" cy="3472872"/>
            <a:chOff x="1115363" y="2400298"/>
            <a:chExt cx="3968359" cy="3472872"/>
          </a:xfrm>
        </p:grpSpPr>
        <p:pic>
          <p:nvPicPr>
            <p:cNvPr id="5" name="Imagem 4">
              <a:extLst>
                <a:ext uri="{FF2B5EF4-FFF2-40B4-BE49-F238E27FC236}">
                  <a16:creationId xmlns:a16="http://schemas.microsoft.com/office/drawing/2014/main" xmlns="" id="{EE48010C-60E1-A3D9-6322-51F40770A40D}"/>
                </a:ext>
              </a:extLst>
            </p:cNvPr>
            <p:cNvPicPr>
              <a:picLocks noChangeAspect="1"/>
            </p:cNvPicPr>
            <p:nvPr/>
          </p:nvPicPr>
          <p:blipFill rotWithShape="1">
            <a:blip r:embed="rId4"/>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C7425866-D58A-05FA-F0E5-6358ECBB0655}"/>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C7425866-D58A-05FA-F0E5-6358ECBB0655}"/>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5"/>
                  <a:stretch>
                    <a:fillRect t="-3947"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CDC42720-BF1E-F028-3274-537BB07178B8}"/>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DC42720-BF1E-F028-3274-537BB07178B8}"/>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6"/>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0DF71D57-88CC-D41A-98C9-F5950AD2D133}"/>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0DF71D57-88CC-D41A-98C9-F5950AD2D133}"/>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7"/>
                  <a:stretch>
                    <a:fillRect r="-8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01300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61573" cy="5032375"/>
          </a:xfrm>
        </p:spPr>
        <p:txBody>
          <a:bodyPr>
            <a:normAutofit/>
          </a:bodyPr>
          <a:lstStyle/>
          <a:p>
            <a:r>
              <a:rPr lang="pt-BR" dirty="0"/>
              <a:t>Uma </a:t>
            </a:r>
            <a:r>
              <a:rPr lang="pt-BR" b="1" i="1" dirty="0"/>
              <a:t>rede neural artificial (RNA) </a:t>
            </a:r>
            <a:r>
              <a:rPr lang="pt-BR" dirty="0"/>
              <a:t>nada mais é do que uma </a:t>
            </a:r>
            <a:r>
              <a:rPr lang="pt-BR" b="1" i="1" dirty="0">
                <a:solidFill>
                  <a:srgbClr val="00B050"/>
                </a:solidFill>
              </a:rPr>
              <a:t>combinação de neurônios</a:t>
            </a:r>
            <a:r>
              <a:rPr lang="pt-BR" b="1" i="1" dirty="0"/>
              <a:t> </a:t>
            </a:r>
            <a:r>
              <a:rPr lang="pt-BR" dirty="0"/>
              <a:t>conectados entre si através de </a:t>
            </a:r>
            <a:r>
              <a:rPr lang="pt-BR" b="1" i="1" dirty="0">
                <a:solidFill>
                  <a:schemeClr val="accent2"/>
                </a:solidFill>
              </a:rPr>
              <a:t>ligações direcionadas</a:t>
            </a:r>
            <a:r>
              <a:rPr lang="pt-BR" b="1" i="1" dirty="0"/>
              <a:t> </a:t>
            </a:r>
            <a:r>
              <a:rPr lang="pt-BR" dirty="0"/>
              <a:t>(i.e., as conexões têm uma direção associada).</a:t>
            </a:r>
          </a:p>
          <a:p>
            <a:pPr lvl="1">
              <a:buFont typeface="Wingdings" panose="05000000000000000000" pitchFamily="2" charset="2"/>
              <a:buChar char="§"/>
            </a:pPr>
            <a:r>
              <a:rPr lang="pt-BR" sz="2400" dirty="0"/>
              <a:t>Neurônios também são chamados de </a:t>
            </a:r>
            <a:r>
              <a:rPr lang="pt-BR" sz="2400" b="1" i="1" dirty="0"/>
              <a:t>nós</a:t>
            </a:r>
            <a:r>
              <a:rPr lang="pt-BR" sz="2400" dirty="0"/>
              <a:t> ou </a:t>
            </a:r>
            <a:r>
              <a:rPr lang="pt-BR" sz="2400" b="1" i="1" dirty="0"/>
              <a:t>unidades</a:t>
            </a:r>
            <a:r>
              <a:rPr lang="pt-BR" sz="2400" dirty="0"/>
              <a:t>.</a:t>
            </a:r>
          </a:p>
          <a:p>
            <a:pPr lvl="1">
              <a:buFont typeface="Wingdings" panose="05000000000000000000" pitchFamily="2" charset="2"/>
              <a:buChar char="§"/>
            </a:pPr>
            <a:r>
              <a:rPr lang="pt-BR" b="1" i="1" dirty="0">
                <a:solidFill>
                  <a:srgbClr val="0070C0"/>
                </a:solidFill>
              </a:rPr>
              <a:t>Cada ligação </a:t>
            </a:r>
            <a:r>
              <a:rPr lang="pt-BR" dirty="0"/>
              <a:t>entre nós </a:t>
            </a:r>
            <a:r>
              <a:rPr lang="pt-BR" b="1" i="1" dirty="0">
                <a:solidFill>
                  <a:srgbClr val="0070C0"/>
                </a:solidFill>
              </a:rPr>
              <a:t>possui um peso (sináptico) associado</a:t>
            </a:r>
            <a:r>
              <a:rPr lang="pt-BR" dirty="0"/>
              <a:t>.</a:t>
            </a:r>
          </a:p>
          <a:p>
            <a:r>
              <a:rPr lang="pt-BR" dirty="0"/>
              <a:t>As </a:t>
            </a:r>
            <a:r>
              <a:rPr lang="pt-BR" dirty="0" err="1"/>
              <a:t>RNAs</a:t>
            </a:r>
            <a:r>
              <a:rPr lang="pt-BR" dirty="0"/>
              <a:t> são formadas por uma camada de entrada, zero ou mais camadas intermediárias e uma camada de saída.</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89383" y="1675628"/>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8" name="Imagem 7">
            <a:extLst>
              <a:ext uri="{FF2B5EF4-FFF2-40B4-BE49-F238E27FC236}">
                <a16:creationId xmlns:a16="http://schemas.microsoft.com/office/drawing/2014/main" xmlns="" id="{44603AAE-1F66-4E3C-CAC6-534F0E56B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689780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4767924" y="1825624"/>
                <a:ext cx="7233578" cy="5032375"/>
              </a:xfrm>
            </p:spPr>
            <p:txBody>
              <a:bodyPr>
                <a:normAutofit/>
              </a:bodyPr>
              <a:lstStyle/>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p>
              <a:p>
                <a:pPr lvl="1">
                  <a:buFont typeface="Wingdings" panose="05000000000000000000" pitchFamily="2" charset="2"/>
                  <a:buChar char="§"/>
                </a:pPr>
                <a:r>
                  <a:rPr lang="pt-BR" dirty="0"/>
                  <a:t>Ela e sua derivada </a:t>
                </a:r>
                <a:r>
                  <a:rPr lang="pt-BR" b="1" i="1" dirty="0">
                    <a:solidFill>
                      <a:srgbClr val="0070C0"/>
                    </a:solidFill>
                  </a:rPr>
                  <a:t>são</a:t>
                </a:r>
                <a:r>
                  <a:rPr lang="pt-BR" b="1" i="1" dirty="0">
                    <a:solidFill>
                      <a:srgbClr val="0070C0"/>
                    </a:solidFill>
                    <a:effectLst/>
                  </a:rPr>
                  <a:t> mais </a:t>
                </a:r>
                <a:r>
                  <a:rPr lang="pt-BR" b="1" i="1" dirty="0">
                    <a:solidFill>
                      <a:srgbClr val="0070C0"/>
                    </a:solidFill>
                  </a:rPr>
                  <a:t>rápidas de se calcular </a:t>
                </a:r>
                <a:r>
                  <a:rPr lang="pt-BR" dirty="0"/>
                  <a:t>do que as funções logística e tangente hiperbólica.</a:t>
                </a:r>
                <a:endParaRPr lang="pt-BR" b="0" i="0" dirty="0">
                  <a:effectLst/>
                </a:endParaRPr>
              </a:p>
              <a:p>
                <a:r>
                  <a:rPr lang="pt-BR" dirty="0"/>
                  <a:t>Além disso, a</a:t>
                </a:r>
                <a:r>
                  <a:rPr lang="pt-BR" b="0" i="0" dirty="0">
                    <a:effectLst/>
                  </a:rPr>
                  <a:t>juda a </a:t>
                </a:r>
                <a:r>
                  <a:rPr lang="pt-BR" b="1" i="1" dirty="0">
                    <a:solidFill>
                      <a:srgbClr val="00B050"/>
                    </a:solidFill>
                    <a:effectLst/>
                  </a:rPr>
                  <a:t>minimizar o problema do desaparecimento de gradiente</a:t>
                </a:r>
                <a:r>
                  <a:rPr lang="pt-BR" b="0" i="0" dirty="0">
                    <a:effectLst/>
                  </a:rPr>
                  <a:t>, pois sua derivada é igual a 1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&gt;0</m:t>
                    </m:r>
                  </m:oMath>
                </a14:m>
                <a:r>
                  <a:rPr lang="pt-BR" b="0" i="0" dirty="0">
                    <a:effectLst/>
                  </a:rPr>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&lt;0</m:t>
                              </m:r>
                            </m:e>
                            <m:e>
                              <m:r>
                                <a:rPr lang="pt-BR" i="1">
                                  <a:latin typeface="Cambria Math" panose="02040503050406030204" pitchFamily="18" charset="0"/>
                                </a:rPr>
                                <m:t>1,</m:t>
                              </m:r>
                              <m:r>
                                <a:rPr lang="pt-BR" b="0" i="0" smtClean="0">
                                  <a:latin typeface="Cambria Math" panose="02040503050406030204" pitchFamily="18" charset="0"/>
                                </a:rPr>
                                <m:t>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&gt;0</m:t>
                              </m:r>
                            </m:e>
                          </m:eqArr>
                        </m:e>
                      </m:d>
                      <m:r>
                        <a:rPr lang="pt-BR" b="0" i="0" smtClean="0">
                          <a:latin typeface="Cambria Math" panose="02040503050406030204" pitchFamily="18" charset="0"/>
                        </a:rPr>
                        <m:t>.</m:t>
                      </m:r>
                    </m:oMath>
                  </m:oMathPara>
                </a14:m>
                <a:endParaRPr lang="pt-BR" b="0" dirty="0"/>
              </a:p>
              <a:p>
                <a:r>
                  <a:rPr lang="pt-BR" dirty="0"/>
                  <a:t>A derivada é indeterminada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m:t>
                    </m:r>
                  </m:oMath>
                </a14:m>
                <a:r>
                  <a:rPr lang="pt-BR" dirty="0"/>
                  <a:t>. </a:t>
                </a:r>
                <a:endParaRPr lang="pt-BR" b="0" i="0" dirty="0">
                  <a:effectLst/>
                </a:endParaRPr>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4767924" y="1825624"/>
                <a:ext cx="7233578" cy="5032375"/>
              </a:xfrm>
              <a:blipFill>
                <a:blip r:embed="rId3"/>
                <a:stretch>
                  <a:fillRect l="-1516" t="-193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xmlns="" id="{EB893F40-D97D-A573-25BC-816CAB494F86}"/>
              </a:ext>
            </a:extLst>
          </p:cNvPr>
          <p:cNvGrpSpPr/>
          <p:nvPr/>
        </p:nvGrpSpPr>
        <p:grpSpPr>
          <a:xfrm>
            <a:off x="383107" y="2420599"/>
            <a:ext cx="3918072" cy="3242569"/>
            <a:chOff x="596467" y="2379959"/>
            <a:chExt cx="3918072" cy="3242569"/>
          </a:xfrm>
        </p:grpSpPr>
        <p:pic>
          <p:nvPicPr>
            <p:cNvPr id="9" name="Imagem 8">
              <a:extLst>
                <a:ext uri="{FF2B5EF4-FFF2-40B4-BE49-F238E27FC236}">
                  <a16:creationId xmlns:a16="http://schemas.microsoft.com/office/drawing/2014/main" xmlns="" id="{3C8C2B4F-0E30-4DE9-7C7F-04857DE425BF}"/>
                </a:ext>
              </a:extLst>
            </p:cNvPr>
            <p:cNvPicPr>
              <a:picLocks noChangeAspect="1"/>
            </p:cNvPicPr>
            <p:nvPr/>
          </p:nvPicPr>
          <p:blipFill rotWithShape="1">
            <a:blip r:embed="rId4"/>
            <a:srcRect l="4832" t="5799" r="8612"/>
            <a:stretch/>
          </p:blipFill>
          <p:spPr>
            <a:xfrm>
              <a:off x="935916" y="2686239"/>
              <a:ext cx="3492558" cy="2850764"/>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4E689C38-6BCF-BE04-D0CC-329E7D8B8582}"/>
                    </a:ext>
                  </a:extLst>
                </p:cNvPr>
                <p:cNvSpPr txBox="1"/>
                <p:nvPr/>
              </p:nvSpPr>
              <p:spPr>
                <a:xfrm>
                  <a:off x="2311232" y="5345529"/>
                  <a:ext cx="1032387"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m:oMathPara>
                  </a14:m>
                  <a:endParaRPr lang="pt-BR" sz="1200" dirty="0"/>
                </a:p>
              </p:txBody>
            </p:sp>
          </mc:Choice>
          <mc:Fallback xmlns="">
            <p:sp>
              <p:nvSpPr>
                <p:cNvPr id="10" name="CaixaDeTexto 9">
                  <a:extLst>
                    <a:ext uri="{FF2B5EF4-FFF2-40B4-BE49-F238E27FC236}">
                      <a16:creationId xmlns:a16="http://schemas.microsoft.com/office/drawing/2014/main" id="{4E689C38-6BCF-BE04-D0CC-329E7D8B8582}"/>
                    </a:ext>
                  </a:extLst>
                </p:cNvPr>
                <p:cNvSpPr txBox="1">
                  <a:spLocks noRot="1" noChangeAspect="1" noMove="1" noResize="1" noEditPoints="1" noAdjustHandles="1" noChangeArrowheads="1" noChangeShapeType="1" noTextEdit="1"/>
                </p:cNvSpPr>
                <p:nvPr/>
              </p:nvSpPr>
              <p:spPr>
                <a:xfrm>
                  <a:off x="2311232" y="5345529"/>
                  <a:ext cx="1032387"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80ED1133-791C-EB74-9BED-C91A11BC44AC}"/>
                    </a:ext>
                  </a:extLst>
                </p:cNvPr>
                <p:cNvSpPr txBox="1"/>
                <p:nvPr/>
              </p:nvSpPr>
              <p:spPr>
                <a:xfrm rot="16200000">
                  <a:off x="356656" y="3670711"/>
                  <a:ext cx="963088" cy="48346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a:latin typeface="Cambria Math" panose="02040503050406030204" pitchFamily="18" charset="0"/>
                              </a:rPr>
                              <m: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r>
                              <m:rPr>
                                <m:nor/>
                              </m:rPr>
                              <a:rPr lang="pt-BR" sz="1200" dirty="0"/>
                              <m:t> </m:t>
                            </m:r>
                          </m:num>
                          <m:den>
                            <m:r>
                              <a:rPr lang="pt-BR" sz="1200" i="1">
                                <a:latin typeface="Cambria Math" panose="02040503050406030204" pitchFamily="18" charset="0"/>
                              </a:rPr>
                              <m:t>𝜕</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1" name="CaixaDeTexto 10">
                  <a:extLst>
                    <a:ext uri="{FF2B5EF4-FFF2-40B4-BE49-F238E27FC236}">
                      <a16:creationId xmlns:a16="http://schemas.microsoft.com/office/drawing/2014/main" id="{80ED1133-791C-EB74-9BED-C91A11BC44AC}"/>
                    </a:ext>
                  </a:extLst>
                </p:cNvPr>
                <p:cNvSpPr txBox="1">
                  <a:spLocks noRot="1" noChangeAspect="1" noMove="1" noResize="1" noEditPoints="1" noAdjustHandles="1" noChangeArrowheads="1" noChangeShapeType="1" noTextEdit="1"/>
                </p:cNvSpPr>
                <p:nvPr/>
              </p:nvSpPr>
              <p:spPr>
                <a:xfrm rot="16200000">
                  <a:off x="356656" y="3670711"/>
                  <a:ext cx="963088" cy="483466"/>
                </a:xfrm>
                <a:prstGeom prst="rect">
                  <a:avLst/>
                </a:prstGeom>
                <a:blipFill>
                  <a:blip r:embed="rId6"/>
                  <a:stretch>
                    <a:fillRect r="-6329"/>
                  </a:stretch>
                </a:blipFill>
              </p:spPr>
              <p:txBody>
                <a:bodyPr/>
                <a:lstStyle/>
                <a:p>
                  <a:r>
                    <a:rPr lang="pt-BR">
                      <a:noFill/>
                    </a:rPr>
                    <a:t> </a:t>
                  </a:r>
                </a:p>
              </p:txBody>
            </p:sp>
          </mc:Fallback>
        </mc:AlternateContent>
        <p:sp>
          <p:nvSpPr>
            <p:cNvPr id="16" name="Rectangle 5">
              <a:extLst>
                <a:ext uri="{FF2B5EF4-FFF2-40B4-BE49-F238E27FC236}">
                  <a16:creationId xmlns:a16="http://schemas.microsoft.com/office/drawing/2014/main" xmlns="" id="{222B6A0C-7A1D-DD01-F4B1-51B74E10B344}"/>
                </a:ext>
              </a:extLst>
            </p:cNvPr>
            <p:cNvSpPr/>
            <p:nvPr/>
          </p:nvSpPr>
          <p:spPr>
            <a:xfrm>
              <a:off x="1140313" y="2379959"/>
              <a:ext cx="3374226" cy="338554"/>
            </a:xfrm>
            <a:prstGeom prst="rect">
              <a:avLst/>
            </a:prstGeom>
          </p:spPr>
          <p:txBody>
            <a:bodyPr wrap="square">
              <a:spAutoFit/>
            </a:bodyPr>
            <a:lstStyle/>
            <a:p>
              <a:pPr algn="ctr"/>
              <a:r>
                <a:rPr lang="pt-BR" sz="1600" dirty="0"/>
                <a:t>Derivada da função retificadora</a:t>
              </a:r>
            </a:p>
          </p:txBody>
        </p:sp>
      </p:grpSp>
    </p:spTree>
    <p:extLst>
      <p:ext uri="{BB962C8B-B14F-4D97-AF65-F5344CB8AC3E}">
        <p14:creationId xmlns:p14="http://schemas.microsoft.com/office/powerpoint/2010/main" val="17867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4933741" y="1825624"/>
                <a:ext cx="7067761" cy="5032375"/>
              </a:xfrm>
            </p:spPr>
            <p:txBody>
              <a:bodyPr>
                <a:normAutofit/>
              </a:bodyPr>
              <a:lstStyle/>
              <a:p>
                <a:r>
                  <a:rPr lang="pt-BR" b="0" i="0" dirty="0">
                    <a:effectLst/>
                  </a:rPr>
                  <a:t>Uma desvantagem é que ela causa o problema </a:t>
                </a:r>
                <a:r>
                  <a:rPr lang="pt-BR" dirty="0"/>
                  <a:t>conhecido como</a:t>
                </a:r>
                <a:r>
                  <a:rPr lang="pt-BR" b="0" i="0" dirty="0">
                    <a:effectLst/>
                  </a:rPr>
                  <a:t> </a:t>
                </a:r>
                <a:r>
                  <a:rPr lang="pt-BR" b="1" i="1" dirty="0" err="1">
                    <a:solidFill>
                      <a:srgbClr val="7030A0"/>
                    </a:solidFill>
                    <a:effectLst/>
                  </a:rPr>
                  <a:t>ReLU</a:t>
                </a:r>
                <a:r>
                  <a:rPr lang="pt-BR" b="1" i="1" dirty="0">
                    <a:solidFill>
                      <a:srgbClr val="7030A0"/>
                    </a:solidFill>
                    <a:effectLst/>
                  </a:rPr>
                  <a:t> agonizante</a:t>
                </a:r>
                <a:r>
                  <a:rPr lang="pt-BR" b="0" i="0" dirty="0">
                    <a:effectLst/>
                  </a:rPr>
                  <a:t>.</a:t>
                </a:r>
              </a:p>
              <a:p>
                <a:r>
                  <a:rPr lang="pt-BR" b="0" i="0" dirty="0">
                    <a:effectLst/>
                  </a:rPr>
                  <a:t>Esse </a:t>
                </a:r>
                <a:r>
                  <a:rPr lang="pt-BR" b="1" i="1" dirty="0">
                    <a:solidFill>
                      <a:srgbClr val="00B050"/>
                    </a:solidFill>
                    <a:effectLst/>
                  </a:rPr>
                  <a:t>problema ocorre durante o treinamento </a:t>
                </a:r>
                <a:r>
                  <a:rPr lang="pt-BR" b="0" i="0" dirty="0">
                    <a:effectLst/>
                  </a:rPr>
                  <a:t>da rede, quando </a:t>
                </a:r>
                <a:r>
                  <a:rPr lang="pt-BR" dirty="0"/>
                  <a:t>a ativação do nó, </a:t>
                </a:r>
                <a14:m>
                  <m:oMath xmlns:m="http://schemas.openxmlformats.org/officeDocument/2006/math">
                    <m:r>
                      <a:rPr lang="pt-BR" sz="2800" i="1" smtClean="0">
                        <a:latin typeface="Cambria Math" panose="02040503050406030204" pitchFamily="18" charset="0"/>
                      </a:rPr>
                      <m:t>𝑔</m:t>
                    </m:r>
                    <m:d>
                      <m:dPr>
                        <m:ctrlPr>
                          <a:rPr lang="pt-BR" sz="2800" i="1" smtClean="0">
                            <a:latin typeface="Cambria Math" panose="02040503050406030204" pitchFamily="18" charset="0"/>
                          </a:rPr>
                        </m:ctrlPr>
                      </m:dPr>
                      <m:e>
                        <m:r>
                          <a:rPr lang="pt-BR" sz="2800" b="1" i="1">
                            <a:latin typeface="Cambria Math" panose="02040503050406030204" pitchFamily="18" charset="0"/>
                          </a:rPr>
                          <m:t>𝒙</m:t>
                        </m:r>
                      </m:e>
                    </m:d>
                  </m:oMath>
                </a14:m>
                <a:r>
                  <a:rPr lang="pt-BR" dirty="0"/>
                  <a:t>, é </a:t>
                </a:r>
                <a:r>
                  <a:rPr lang="pt-BR" b="1" i="1" dirty="0">
                    <a:solidFill>
                      <a:srgbClr val="7030A0"/>
                    </a:solidFill>
                  </a:rPr>
                  <a:t>negativa</a:t>
                </a:r>
                <a:r>
                  <a:rPr lang="pt-BR" dirty="0"/>
                  <a:t>.</a:t>
                </a:r>
              </a:p>
              <a:p>
                <a:r>
                  <a:rPr lang="pt-BR" dirty="0"/>
                  <a:t>Isso faz com que sua </a:t>
                </a:r>
                <a:r>
                  <a:rPr lang="pt-BR" b="1" i="1" dirty="0">
                    <a:solidFill>
                      <a:srgbClr val="7030A0"/>
                    </a:solidFill>
                  </a:rPr>
                  <a:t>saída e</a:t>
                </a:r>
                <a:r>
                  <a:rPr lang="pt-BR" dirty="0"/>
                  <a:t>, consequentemente, a </a:t>
                </a:r>
                <a:r>
                  <a:rPr lang="pt-BR" b="1" i="1" dirty="0">
                    <a:solidFill>
                      <a:srgbClr val="7030A0"/>
                    </a:solidFill>
                  </a:rPr>
                  <a:t>derivada parcial da função de ativação sejam iguais a 0</a:t>
                </a:r>
                <a:r>
                  <a:rPr lang="pt-BR" dirty="0"/>
                  <a:t>.</a:t>
                </a:r>
              </a:p>
              <a:p>
                <a:r>
                  <a:rPr lang="pt-BR" dirty="0">
                    <a:effectLst/>
                  </a:rPr>
                  <a:t>Quando isso ocorre, o </a:t>
                </a:r>
                <a:r>
                  <a:rPr lang="pt-BR" b="1" i="1" dirty="0">
                    <a:solidFill>
                      <a:srgbClr val="7030A0"/>
                    </a:solidFill>
                    <a:effectLst/>
                  </a:rPr>
                  <a:t>nó </a:t>
                </a:r>
                <a:r>
                  <a:rPr lang="pt-BR" b="1" i="1" dirty="0">
                    <a:solidFill>
                      <a:srgbClr val="FF0000"/>
                    </a:solidFill>
                    <a:effectLst/>
                  </a:rPr>
                  <a:t>não</a:t>
                </a:r>
                <a:r>
                  <a:rPr lang="pt-BR" b="1" i="1" dirty="0">
                    <a:solidFill>
                      <a:srgbClr val="7030A0"/>
                    </a:solidFill>
                    <a:effectLst/>
                  </a:rPr>
                  <a:t> tem seus pesos atualizados</a:t>
                </a:r>
                <a:r>
                  <a:rPr lang="pt-BR" dirty="0">
                    <a:effectLst/>
                  </a:rPr>
                  <a:t> durante o treinamento, </a:t>
                </a:r>
                <a:r>
                  <a:rPr lang="pt-BR" b="1" i="1" dirty="0">
                    <a:solidFill>
                      <a:srgbClr val="002060"/>
                    </a:solidFill>
                    <a:effectLst/>
                  </a:rPr>
                  <a:t>permanecendo </a:t>
                </a:r>
                <a:r>
                  <a:rPr lang="pt-BR" b="1" i="1" dirty="0">
                    <a:solidFill>
                      <a:srgbClr val="002060"/>
                    </a:solidFill>
                  </a:rPr>
                  <a:t>inalterados</a:t>
                </a:r>
                <a:r>
                  <a:rPr lang="pt-BR" b="0" i="0" dirty="0">
                    <a:effectLst/>
                  </a:rPr>
                  <a:t>.</a:t>
                </a:r>
              </a:p>
            </p:txBody>
          </p:sp>
        </mc:Choice>
        <mc:Fallback>
          <p:sp>
            <p:nvSpPr>
              <p:cNvPr id="3" name="Espaço Reservado para Conteúdo 2">
                <a:extLst>
                  <a:ext uri="{FF2B5EF4-FFF2-40B4-BE49-F238E27FC236}">
                    <a16:creationId xmlns:a16="http://schemas.microsoft.com/office/drawing/2014/main" xmlns:a14="http://schemas.microsoft.com/office/drawing/2010/main" xmlns="" id="{BCAAD57B-65A0-9DAD-79FC-2AE2692EB84B}"/>
                  </a:ext>
                </a:extLst>
              </p:cNvPr>
              <p:cNvSpPr>
                <a:spLocks noGrp="1" noRot="1" noChangeAspect="1" noMove="1" noResize="1" noEditPoints="1" noAdjustHandles="1" noChangeArrowheads="1" noChangeShapeType="1" noTextEdit="1"/>
              </p:cNvSpPr>
              <p:nvPr>
                <p:ph idx="1"/>
              </p:nvPr>
            </p:nvSpPr>
            <p:spPr>
              <a:xfrm>
                <a:off x="4933741" y="1825624"/>
                <a:ext cx="7067761" cy="5032375"/>
              </a:xfrm>
              <a:blipFill rotWithShape="0">
                <a:blip r:embed="rId3"/>
                <a:stretch>
                  <a:fillRect l="-1552" t="-1937" r="-1983"/>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xmlns=""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Variantes da 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6096000" y="1825624"/>
                <a:ext cx="6012263" cy="5032375"/>
              </a:xfrm>
            </p:spPr>
            <p:txBody>
              <a:bodyPr>
                <a:normAutofit/>
              </a:bodyPr>
              <a:lstStyle/>
              <a:p>
                <a:r>
                  <a:rPr lang="pt-BR" dirty="0"/>
                  <a:t>Para resolver o problema das </a:t>
                </a:r>
                <a:r>
                  <a:rPr lang="pt-BR" b="1" i="1" dirty="0"/>
                  <a:t>ReLUs agonizantes</a:t>
                </a:r>
                <a:r>
                  <a:rPr lang="pt-BR" dirty="0"/>
                  <a:t>, usa-se </a:t>
                </a:r>
                <a:r>
                  <a:rPr lang="pt-BR" b="1" i="1" dirty="0">
                    <a:solidFill>
                      <a:srgbClr val="00B050"/>
                    </a:solidFill>
                  </a:rPr>
                  <a:t>variantes da função </a:t>
                </a:r>
                <a:r>
                  <a:rPr lang="pt-BR" b="1" i="1" dirty="0" err="1">
                    <a:solidFill>
                      <a:srgbClr val="00B050"/>
                    </a:solidFill>
                  </a:rPr>
                  <a:t>ReLU</a:t>
                </a:r>
                <a:r>
                  <a:rPr lang="pt-BR" dirty="0"/>
                  <a:t> que </a:t>
                </a:r>
                <a:r>
                  <a:rPr lang="pt-BR" b="1" i="1" dirty="0">
                    <a:solidFill>
                      <a:schemeClr val="accent5"/>
                    </a:solidFill>
                  </a:rPr>
                  <a:t>possuam derivada diferente de zero para </a:t>
                </a:r>
                <a14:m>
                  <m:oMath xmlns:m="http://schemas.openxmlformats.org/officeDocument/2006/math">
                    <m:r>
                      <a:rPr lang="pt-BR" b="1" i="1">
                        <a:solidFill>
                          <a:schemeClr val="accent5"/>
                        </a:solidFill>
                        <a:latin typeface="Cambria Math" panose="02040503050406030204" pitchFamily="18" charset="0"/>
                      </a:rPr>
                      <m:t>𝒈</m:t>
                    </m:r>
                    <m:d>
                      <m:dPr>
                        <m:ctrlPr>
                          <a:rPr lang="pt-BR" b="1" i="1">
                            <a:solidFill>
                              <a:schemeClr val="accent5"/>
                            </a:solidFill>
                            <a:latin typeface="Cambria Math" panose="02040503050406030204" pitchFamily="18" charset="0"/>
                          </a:rPr>
                        </m:ctrlPr>
                      </m:dPr>
                      <m:e>
                        <m:r>
                          <a:rPr lang="pt-BR" b="1" i="1">
                            <a:solidFill>
                              <a:schemeClr val="accent5"/>
                            </a:solidFill>
                            <a:latin typeface="Cambria Math" panose="02040503050406030204" pitchFamily="18" charset="0"/>
                          </a:rPr>
                          <m:t>𝒙</m:t>
                        </m:r>
                      </m:e>
                    </m:d>
                    <m:r>
                      <a:rPr lang="pt-BR" b="1" i="1">
                        <a:solidFill>
                          <a:schemeClr val="accent5"/>
                        </a:solidFill>
                        <a:latin typeface="Cambria Math" panose="02040503050406030204" pitchFamily="18" charset="0"/>
                      </a:rPr>
                      <m:t>&lt;</m:t>
                    </m:r>
                    <m:r>
                      <a:rPr lang="pt-BR" b="1" i="1">
                        <a:solidFill>
                          <a:schemeClr val="accent5"/>
                        </a:solidFill>
                        <a:latin typeface="Cambria Math" panose="02040503050406030204" pitchFamily="18" charset="0"/>
                      </a:rPr>
                      <m:t>𝟎</m:t>
                    </m:r>
                  </m:oMath>
                </a14:m>
                <a:r>
                  <a:rPr lang="pt-BR" dirty="0"/>
                  <a:t>, como, por exemplo, </a:t>
                </a:r>
              </a:p>
              <a:p>
                <a:pPr lvl="1">
                  <a:buFont typeface="Wingdings" panose="05000000000000000000" pitchFamily="2" charset="2"/>
                  <a:buChar char="§"/>
                </a:pPr>
                <a:r>
                  <a:rPr lang="pt-BR" dirty="0" err="1">
                    <a:hlinkClick r:id="rId3"/>
                  </a:rPr>
                  <a:t>Leaky</a:t>
                </a:r>
                <a:r>
                  <a:rPr lang="pt-BR" dirty="0">
                    <a:hlinkClick r:id="rId3"/>
                  </a:rPr>
                  <a:t> </a:t>
                </a:r>
                <a:r>
                  <a:rPr lang="pt-BR" dirty="0" err="1">
                    <a:hlinkClick r:id="rId3"/>
                  </a:rPr>
                  <a:t>ReLU</a:t>
                </a:r>
                <a:r>
                  <a:rPr lang="pt-BR" dirty="0">
                    <a:hlinkClick r:id="rId3"/>
                  </a:rPr>
                  <a:t>, </a:t>
                </a:r>
              </a:p>
              <a:p>
                <a:pPr lvl="1">
                  <a:buFont typeface="Wingdings" panose="05000000000000000000" pitchFamily="2" charset="2"/>
                  <a:buChar char="§"/>
                </a:pPr>
                <a:r>
                  <a:rPr lang="pt-BR" dirty="0" err="1">
                    <a:hlinkClick r:id="rId3"/>
                  </a:rPr>
                  <a:t>Parametric</a:t>
                </a:r>
                <a:r>
                  <a:rPr lang="pt-BR" dirty="0">
                    <a:hlinkClick r:id="rId3"/>
                  </a:rPr>
                  <a:t> </a:t>
                </a:r>
                <a:r>
                  <a:rPr lang="pt-BR" dirty="0" err="1">
                    <a:hlinkClick r:id="rId3"/>
                  </a:rPr>
                  <a:t>ReLU</a:t>
                </a:r>
                <a:r>
                  <a:rPr lang="pt-BR" dirty="0">
                    <a:hlinkClick r:id="rId3"/>
                  </a:rPr>
                  <a:t> (</a:t>
                </a:r>
                <a:r>
                  <a:rPr lang="pt-BR" dirty="0" err="1">
                    <a:hlinkClick r:id="rId3"/>
                  </a:rPr>
                  <a:t>PReLU</a:t>
                </a:r>
                <a:r>
                  <a:rPr lang="pt-BR" dirty="0">
                    <a:hlinkClick r:id="rId3"/>
                  </a:rPr>
                  <a:t>), </a:t>
                </a:r>
              </a:p>
              <a:p>
                <a:pPr lvl="1">
                  <a:buFont typeface="Wingdings" panose="05000000000000000000" pitchFamily="2" charset="2"/>
                  <a:buChar char="§"/>
                </a:pPr>
                <a:r>
                  <a:rPr lang="pt-BR" dirty="0" err="1">
                    <a:hlinkClick r:id="rId3"/>
                  </a:rPr>
                  <a:t>Gaussian</a:t>
                </a:r>
                <a:r>
                  <a:rPr lang="pt-BR" dirty="0">
                    <a:hlinkClick r:id="rId3"/>
                  </a:rPr>
                  <a:t> </a:t>
                </a:r>
                <a:r>
                  <a:rPr lang="pt-BR" dirty="0" err="1">
                    <a:hlinkClick r:id="rId3"/>
                  </a:rPr>
                  <a:t>Error</a:t>
                </a:r>
                <a:r>
                  <a:rPr lang="pt-BR" dirty="0">
                    <a:hlinkClick r:id="rId3"/>
                  </a:rPr>
                  <a:t> Linear Unit (GELU), </a:t>
                </a:r>
              </a:p>
              <a:p>
                <a:pPr lvl="1">
                  <a:buFont typeface="Wingdings" panose="05000000000000000000" pitchFamily="2" charset="2"/>
                  <a:buChar char="§"/>
                </a:pPr>
                <a:r>
                  <a:rPr lang="pt-BR" dirty="0">
                    <a:hlinkClick r:id="rId3"/>
                  </a:rPr>
                  <a:t>etc.</a:t>
                </a:r>
                <a:endParaRPr lang="pt-BR" dirty="0"/>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6096000" y="1825624"/>
                <a:ext cx="6012263" cy="5032375"/>
              </a:xfrm>
              <a:blipFill>
                <a:blip r:embed="rId4"/>
                <a:stretch>
                  <a:fillRect l="-1826" t="-1937"/>
                </a:stretch>
              </a:blipFill>
            </p:spPr>
            <p:txBody>
              <a:bodyPr/>
              <a:lstStyle/>
              <a:p>
                <a:r>
                  <a:rPr lang="pt-BR">
                    <a:noFill/>
                  </a:rPr>
                  <a:t> </a:t>
                </a:r>
              </a:p>
            </p:txBody>
          </p:sp>
        </mc:Fallback>
      </mc:AlternateContent>
      <p:pic>
        <p:nvPicPr>
          <p:cNvPr id="3074" name="Picture 2">
            <a:extLst>
              <a:ext uri="{FF2B5EF4-FFF2-40B4-BE49-F238E27FC236}">
                <a16:creationId xmlns:a16="http://schemas.microsoft.com/office/drawing/2014/main" xmlns="" id="{68C782F8-5C7A-4BE6-7EEC-5451A1D23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81" y="1439693"/>
            <a:ext cx="4530150" cy="528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8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526349-A7BE-499C-8397-6417B176CCDF}"/>
              </a:ext>
            </a:extLst>
          </p:cNvPr>
          <p:cNvSpPr>
            <a:spLocks noGrp="1"/>
          </p:cNvSpPr>
          <p:nvPr>
            <p:ph type="title"/>
          </p:nvPr>
        </p:nvSpPr>
        <p:spPr/>
        <p:txBody>
          <a:bodyPr/>
          <a:lstStyle/>
          <a:p>
            <a:r>
              <a:rPr lang="pt-BR" dirty="0"/>
              <a:t>Explosão do gradiente</a:t>
            </a:r>
            <a:r>
              <a:rPr lang="en-US" dirty="0"/>
              <a:t> </a:t>
            </a:r>
            <a:endParaRPr lang="pt-BR" dirty="0"/>
          </a:p>
        </p:txBody>
      </p:sp>
      <p:sp>
        <p:nvSpPr>
          <p:cNvPr id="3" name="Espaço Reservado para Conteúdo 2">
            <a:extLst>
              <a:ext uri="{FF2B5EF4-FFF2-40B4-BE49-F238E27FC236}">
                <a16:creationId xmlns:a16="http://schemas.microsoft.com/office/drawing/2014/main" xmlns="" id="{A390FEFD-F331-53A0-B441-F413CF36E07C}"/>
              </a:ext>
            </a:extLst>
          </p:cNvPr>
          <p:cNvSpPr>
            <a:spLocks noGrp="1"/>
          </p:cNvSpPr>
          <p:nvPr>
            <p:ph idx="1"/>
          </p:nvPr>
        </p:nvSpPr>
        <p:spPr>
          <a:xfrm>
            <a:off x="4958080" y="1825624"/>
            <a:ext cx="7061200" cy="5032375"/>
          </a:xfrm>
        </p:spPr>
        <p:txBody>
          <a:bodyPr>
            <a:normAutofit/>
          </a:bodyPr>
          <a:lstStyle/>
          <a:p>
            <a:r>
              <a:rPr lang="pt-BR" dirty="0">
                <a:solidFill>
                  <a:schemeClr val="tx1"/>
                </a:solidFill>
              </a:rPr>
              <a:t>Usando funções de ativação </a:t>
            </a:r>
            <a:r>
              <a:rPr lang="pt-BR" dirty="0" err="1" smtClean="0">
                <a:solidFill>
                  <a:schemeClr val="tx1"/>
                </a:solidFill>
              </a:rPr>
              <a:t>ReLU</a:t>
            </a:r>
            <a:r>
              <a:rPr lang="pt-BR" dirty="0" smtClean="0">
                <a:solidFill>
                  <a:schemeClr val="tx1"/>
                </a:solidFill>
              </a:rPr>
              <a:t> e suas variantes, </a:t>
            </a:r>
            <a:r>
              <a:rPr lang="pt-BR" dirty="0">
                <a:solidFill>
                  <a:schemeClr val="tx1"/>
                </a:solidFill>
              </a:rPr>
              <a:t>reduzimos o problema do desaparecimento do gradiente.</a:t>
            </a:r>
          </a:p>
          <a:p>
            <a:r>
              <a:rPr lang="pt-BR" dirty="0"/>
              <a:t>Porém, um </a:t>
            </a:r>
            <a:r>
              <a:rPr lang="pt-BR" b="1" i="1" dirty="0">
                <a:solidFill>
                  <a:srgbClr val="7030A0"/>
                </a:solidFill>
              </a:rPr>
              <a:t>outro problema surge</a:t>
            </a:r>
            <a:r>
              <a:rPr lang="pt-BR" dirty="0"/>
              <a:t> quando as </a:t>
            </a:r>
            <a:r>
              <a:rPr lang="pt-BR" b="1" i="1" dirty="0">
                <a:solidFill>
                  <a:srgbClr val="FF0000"/>
                </a:solidFill>
              </a:rPr>
              <a:t>ativações são positivas </a:t>
            </a:r>
            <a:r>
              <a:rPr lang="pt-BR" dirty="0"/>
              <a:t>e os </a:t>
            </a:r>
            <a:r>
              <a:rPr lang="pt-BR" b="1" i="1" dirty="0">
                <a:solidFill>
                  <a:schemeClr val="accent2"/>
                </a:solidFill>
              </a:rPr>
              <a:t>pesos têm valores maiores do que 1</a:t>
            </a:r>
            <a:r>
              <a:rPr lang="pt-BR" dirty="0"/>
              <a:t>.</a:t>
            </a:r>
            <a:endParaRPr lang="pt-BR" dirty="0">
              <a:solidFill>
                <a:schemeClr val="tx1"/>
              </a:solidFill>
            </a:endParaRPr>
          </a:p>
          <a:p>
            <a:r>
              <a:rPr lang="pt-BR" dirty="0"/>
              <a:t>C</a:t>
            </a:r>
            <a:r>
              <a:rPr lang="pt-BR" dirty="0">
                <a:solidFill>
                  <a:schemeClr val="tx1"/>
                </a:solidFill>
              </a:rPr>
              <a:t>aso os pesos sejam inicializados (em geral, de forma aleatória) com </a:t>
            </a:r>
            <a:r>
              <a:rPr lang="pt-BR" b="1" i="1" dirty="0">
                <a:solidFill>
                  <a:srgbClr val="7030A0"/>
                </a:solidFill>
              </a:rPr>
              <a:t>valores maiores do que 1</a:t>
            </a:r>
            <a:r>
              <a:rPr lang="pt-BR" dirty="0">
                <a:solidFill>
                  <a:schemeClr val="tx1"/>
                </a:solidFill>
              </a:rPr>
              <a:t>, haverá a </a:t>
            </a:r>
            <a:r>
              <a:rPr lang="pt-BR" b="1" i="1" dirty="0">
                <a:solidFill>
                  <a:schemeClr val="accent5"/>
                </a:solidFill>
              </a:rPr>
              <a:t>multiplicação de vários valores assim</a:t>
            </a:r>
            <a:r>
              <a:rPr lang="pt-BR" dirty="0">
                <a:solidFill>
                  <a:schemeClr val="tx1"/>
                </a:solidFill>
              </a:rPr>
              <a:t>, </a:t>
            </a:r>
            <a:r>
              <a:rPr lang="pt-BR" b="1" i="1" dirty="0">
                <a:solidFill>
                  <a:schemeClr val="accent2"/>
                </a:solidFill>
              </a:rPr>
              <a:t>resultando em valores de gradiente muito grandes nas camadas iniciais</a:t>
            </a:r>
            <a:r>
              <a:rPr lang="pt-BR" dirty="0">
                <a:solidFill>
                  <a:schemeClr val="tx1"/>
                </a:solidFill>
              </a:rPr>
              <a:t>.</a:t>
            </a:r>
          </a:p>
        </p:txBody>
      </p:sp>
      <p:pic>
        <p:nvPicPr>
          <p:cNvPr id="1026" name="Picture 2" descr="Vanishing And Exploding Gradient Problems in Deep Learning | by Fraidoon  Omarzai | Medium">
            <a:extLst>
              <a:ext uri="{FF2B5EF4-FFF2-40B4-BE49-F238E27FC236}">
                <a16:creationId xmlns:a16="http://schemas.microsoft.com/office/drawing/2014/main" xmlns="" id="{658BB48A-56A7-0C93-AEE3-E0A485269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 y="2159318"/>
            <a:ext cx="43434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3448220"/>
                <a:ext cx="11140439" cy="340978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b="0" i="1" smtClean="0">
                                  <a:solidFill>
                                    <a:schemeClr val="tx1"/>
                                  </a:solidFill>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b="0" i="0" dirty="0">
                    <a:solidFill>
                      <a:schemeClr val="tx1"/>
                    </a:solidFill>
                    <a:effectLst/>
                  </a:rPr>
                  <a:t>Se os elementos do vetor gradiente tiverem </a:t>
                </a:r>
                <a:r>
                  <a:rPr lang="pt-BR" b="1" i="1" dirty="0">
                    <a:solidFill>
                      <a:srgbClr val="0070C0"/>
                    </a:solidFill>
                    <a:effectLst/>
                  </a:rPr>
                  <a:t>magnitudes muito grandes</a:t>
                </a:r>
                <a:r>
                  <a:rPr lang="pt-BR" b="0" i="0" dirty="0">
                    <a:solidFill>
                      <a:schemeClr val="tx1"/>
                    </a:solidFill>
                    <a:effectLst/>
                  </a:rPr>
                  <a:t>, os </a:t>
                </a:r>
                <a:r>
                  <a:rPr lang="pt-BR" b="1" i="1" dirty="0">
                    <a:solidFill>
                      <a:srgbClr val="7030A0"/>
                    </a:solidFill>
                    <a:effectLst/>
                  </a:rPr>
                  <a:t>pesos da rede podem sofrer atualizações extremamente grandes</a:t>
                </a:r>
                <a:r>
                  <a:rPr lang="pt-BR" b="0" i="0" dirty="0">
                    <a:solidFill>
                      <a:schemeClr val="tx1"/>
                    </a:solidFill>
                    <a:effectLst/>
                  </a:rPr>
                  <a:t>, o que leva a </a:t>
                </a:r>
                <a:r>
                  <a:rPr lang="pt-BR" b="1" i="1" dirty="0">
                    <a:solidFill>
                      <a:srgbClr val="FF0000"/>
                    </a:solidFill>
                    <a:effectLst/>
                  </a:rPr>
                  <a:t>instabilidades numéricas</a:t>
                </a:r>
                <a:r>
                  <a:rPr lang="pt-BR" b="0" i="0" dirty="0">
                    <a:solidFill>
                      <a:schemeClr val="tx1"/>
                    </a:solidFill>
                    <a:effectLst/>
                  </a:rPr>
                  <a:t> e a um </a:t>
                </a:r>
                <a:r>
                  <a:rPr lang="pt-BR" b="1" i="1" dirty="0">
                    <a:solidFill>
                      <a:schemeClr val="accent2"/>
                    </a:solidFill>
                    <a:effectLst/>
                  </a:rPr>
                  <a:t>treinamento ineficaz</a:t>
                </a:r>
                <a:r>
                  <a:rPr lang="pt-BR" b="0" i="0" dirty="0">
                    <a:solidFill>
                      <a:schemeClr val="tx1"/>
                    </a:solidFill>
                    <a:effectLst/>
                  </a:rPr>
                  <a:t> ou até mesmo à </a:t>
                </a:r>
                <a:r>
                  <a:rPr lang="pt-BR" b="1" i="1" dirty="0">
                    <a:solidFill>
                      <a:schemeClr val="accent2"/>
                    </a:solidFill>
                    <a:effectLst/>
                  </a:rPr>
                  <a:t>divergência</a:t>
                </a:r>
                <a:r>
                  <a:rPr lang="pt-BR" b="0" i="0" dirty="0">
                    <a:solidFill>
                      <a:schemeClr val="tx1"/>
                    </a:solidFill>
                    <a:effectLst/>
                  </a:rPr>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3448220"/>
                <a:ext cx="11140439" cy="3409780"/>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xmlns="" id="{E4EBB7CB-9B70-401A-B744-8CD1F89E3BB9}"/>
              </a:ext>
            </a:extLst>
          </p:cNvPr>
          <p:cNvSpPr/>
          <p:nvPr/>
        </p:nvSpPr>
        <p:spPr>
          <a:xfrm>
            <a:off x="7060909" y="3348178"/>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6FBFF077-F3C9-473A-1A4C-80E1393B997C}"/>
                  </a:ext>
                </a:extLst>
              </p:cNvPr>
              <p:cNvSpPr txBox="1"/>
              <p:nvPr/>
            </p:nvSpPr>
            <p:spPr>
              <a:xfrm>
                <a:off x="9206039" y="2890079"/>
                <a:ext cx="2530293"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9206039" y="2890079"/>
                <a:ext cx="2530293" cy="664349"/>
              </a:xfrm>
              <a:prstGeom prst="rect">
                <a:avLst/>
              </a:prstGeom>
              <a:blipFill>
                <a:blip r:embed="rId4"/>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xmlns="" id="{7613A4EA-8A6C-E622-65F0-F50F47ED811D}"/>
              </a:ext>
            </a:extLst>
          </p:cNvPr>
          <p:cNvCxnSpPr>
            <a:cxnSpLocks/>
            <a:stCxn id="15" idx="0"/>
            <a:endCxn id="8" idx="1"/>
          </p:cNvCxnSpPr>
          <p:nvPr/>
        </p:nvCxnSpPr>
        <p:spPr>
          <a:xfrm flipV="1">
            <a:off x="7454864" y="3222254"/>
            <a:ext cx="1751175" cy="125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Agrupar 52">
            <a:extLst>
              <a:ext uri="{FF2B5EF4-FFF2-40B4-BE49-F238E27FC236}">
                <a16:creationId xmlns:a16="http://schemas.microsoft.com/office/drawing/2014/main" xmlns="" id="{5387FC49-081A-A801-5991-BFD4CB1DD4AD}"/>
              </a:ext>
            </a:extLst>
          </p:cNvPr>
          <p:cNvGrpSpPr/>
          <p:nvPr/>
        </p:nvGrpSpPr>
        <p:grpSpPr>
          <a:xfrm>
            <a:off x="3704871" y="1394766"/>
            <a:ext cx="4180699" cy="1140745"/>
            <a:chOff x="4501646" y="1270405"/>
            <a:chExt cx="4180699" cy="1140745"/>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xmlns="" id="{81C22FF9-AD56-9169-FD9C-E18E18A8E6EB}"/>
                    </a:ext>
                  </a:extLst>
                </p:cNvPr>
                <p:cNvSpPr/>
                <p:nvPr/>
              </p:nvSpPr>
              <p:spPr>
                <a:xfrm>
                  <a:off x="5624719"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19" name="Elipse 18">
                  <a:extLst>
                    <a:ext uri="{FF2B5EF4-FFF2-40B4-BE49-F238E27FC236}">
                      <a16:creationId xmlns:a16="http://schemas.microsoft.com/office/drawing/2014/main" id="{81C22FF9-AD56-9169-FD9C-E18E18A8E6EB}"/>
                    </a:ext>
                  </a:extLst>
                </p:cNvPr>
                <p:cNvSpPr>
                  <a:spLocks noRot="1" noChangeAspect="1" noMove="1" noResize="1" noEditPoints="1" noAdjustHandles="1" noChangeArrowheads="1" noChangeShapeType="1" noTextEdit="1"/>
                </p:cNvSpPr>
                <p:nvPr/>
              </p:nvSpPr>
              <p:spPr>
                <a:xfrm>
                  <a:off x="5624719" y="1543839"/>
                  <a:ext cx="468000" cy="468000"/>
                </a:xfrm>
                <a:prstGeom prst="ellipse">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Elipse 19">
                  <a:extLst>
                    <a:ext uri="{FF2B5EF4-FFF2-40B4-BE49-F238E27FC236}">
                      <a16:creationId xmlns:a16="http://schemas.microsoft.com/office/drawing/2014/main" xmlns="" id="{37EF5DA9-B940-DA6C-1645-2479126F43A2}"/>
                    </a:ext>
                  </a:extLst>
                </p:cNvPr>
                <p:cNvSpPr/>
                <p:nvPr/>
              </p:nvSpPr>
              <p:spPr>
                <a:xfrm>
                  <a:off x="6626901"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0" name="Elipse 19">
                  <a:extLst>
                    <a:ext uri="{FF2B5EF4-FFF2-40B4-BE49-F238E27FC236}">
                      <a16:creationId xmlns:a16="http://schemas.microsoft.com/office/drawing/2014/main" id="{37EF5DA9-B940-DA6C-1645-2479126F43A2}"/>
                    </a:ext>
                  </a:extLst>
                </p:cNvPr>
                <p:cNvSpPr>
                  <a:spLocks noRot="1" noChangeAspect="1" noMove="1" noResize="1" noEditPoints="1" noAdjustHandles="1" noChangeArrowheads="1" noChangeShapeType="1" noTextEdit="1"/>
                </p:cNvSpPr>
                <p:nvPr/>
              </p:nvSpPr>
              <p:spPr>
                <a:xfrm>
                  <a:off x="6626901" y="1543839"/>
                  <a:ext cx="468000" cy="468000"/>
                </a:xfrm>
                <a:prstGeom prst="ellipse">
                  <a:avLst/>
                </a:prstGeom>
                <a:blipFill>
                  <a:blip r:embed="rId5"/>
                  <a:stretch>
                    <a:fillRect/>
                  </a:stretch>
                </a:blipFill>
              </p:spPr>
              <p:txBody>
                <a:bodyPr/>
                <a:lstStyle/>
                <a:p>
                  <a:r>
                    <a:rPr lang="pt-BR">
                      <a:noFill/>
                    </a:rPr>
                    <a:t> </a:t>
                  </a:r>
                </a:p>
              </p:txBody>
            </p:sp>
          </mc:Fallback>
        </mc:AlternateContent>
        <p:sp>
          <p:nvSpPr>
            <p:cNvPr id="22" name="Retângulo 21">
              <a:extLst>
                <a:ext uri="{FF2B5EF4-FFF2-40B4-BE49-F238E27FC236}">
                  <a16:creationId xmlns:a16="http://schemas.microsoft.com/office/drawing/2014/main" xmlns="" id="{87F070D7-3291-A677-03F7-85D4DAAA7AE6}"/>
                </a:ext>
              </a:extLst>
            </p:cNvPr>
            <p:cNvSpPr/>
            <p:nvPr/>
          </p:nvSpPr>
          <p:spPr>
            <a:xfrm>
              <a:off x="4982537" y="1723839"/>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3" name="Conector de seta reta 15">
              <a:extLst>
                <a:ext uri="{FF2B5EF4-FFF2-40B4-BE49-F238E27FC236}">
                  <a16:creationId xmlns:a16="http://schemas.microsoft.com/office/drawing/2014/main" xmlns="" id="{3A6F5EC2-4087-59F3-6C78-495A96FFC1B0}"/>
                </a:ext>
              </a:extLst>
            </p:cNvPr>
            <p:cNvCxnSpPr>
              <a:stCxn id="22" idx="3"/>
              <a:endCxn id="19" idx="2"/>
            </p:cNvCxnSpPr>
            <p:nvPr/>
          </p:nvCxnSpPr>
          <p:spPr>
            <a:xfrm>
              <a:off x="5090537" y="1777839"/>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xmlns="" id="{7DEE2945-609E-539F-D058-BCB9BB20530E}"/>
                    </a:ext>
                  </a:extLst>
                </p:cNvPr>
                <p:cNvSpPr txBox="1"/>
                <p:nvPr/>
              </p:nvSpPr>
              <p:spPr>
                <a:xfrm>
                  <a:off x="4501646" y="15931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24" name="CaixaDeTexto 23">
                  <a:extLst>
                    <a:ext uri="{FF2B5EF4-FFF2-40B4-BE49-F238E27FC236}">
                      <a16:creationId xmlns:a16="http://schemas.microsoft.com/office/drawing/2014/main" id="{7DEE2945-609E-539F-D058-BCB9BB20530E}"/>
                    </a:ext>
                  </a:extLst>
                </p:cNvPr>
                <p:cNvSpPr txBox="1">
                  <a:spLocks noRot="1" noChangeAspect="1" noMove="1" noResize="1" noEditPoints="1" noAdjustHandles="1" noChangeArrowheads="1" noChangeShapeType="1" noTextEdit="1"/>
                </p:cNvSpPr>
                <p:nvPr/>
              </p:nvSpPr>
              <p:spPr>
                <a:xfrm>
                  <a:off x="4501646" y="1593173"/>
                  <a:ext cx="290146" cy="338554"/>
                </a:xfrm>
                <a:prstGeom prst="rect">
                  <a:avLst/>
                </a:prstGeom>
                <a:blipFill>
                  <a:blip r:embed="rId6"/>
                  <a:stretch>
                    <a:fillRect r="-87234"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xmlns="" id="{76A6EF18-B0EA-7F81-D413-AC84059FE1F7}"/>
                    </a:ext>
                  </a:extLst>
                </p:cNvPr>
                <p:cNvSpPr txBox="1"/>
                <p:nvPr/>
              </p:nvSpPr>
              <p:spPr>
                <a:xfrm>
                  <a:off x="5179464"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25" name="CaixaDeTexto 24">
                  <a:extLst>
                    <a:ext uri="{FF2B5EF4-FFF2-40B4-BE49-F238E27FC236}">
                      <a16:creationId xmlns:a16="http://schemas.microsoft.com/office/drawing/2014/main" id="{76A6EF18-B0EA-7F81-D413-AC84059FE1F7}"/>
                    </a:ext>
                  </a:extLst>
                </p:cNvPr>
                <p:cNvSpPr txBox="1">
                  <a:spLocks noRot="1" noChangeAspect="1" noMove="1" noResize="1" noEditPoints="1" noAdjustHandles="1" noChangeArrowheads="1" noChangeShapeType="1" noTextEdit="1"/>
                </p:cNvSpPr>
                <p:nvPr/>
              </p:nvSpPr>
              <p:spPr>
                <a:xfrm>
                  <a:off x="5179464" y="1473189"/>
                  <a:ext cx="290146" cy="338554"/>
                </a:xfrm>
                <a:prstGeom prst="rect">
                  <a:avLst/>
                </a:prstGeom>
                <a:blipFill>
                  <a:blip r:embed="rId7"/>
                  <a:stretch>
                    <a:fillRect r="-25532"/>
                  </a:stretch>
                </a:blipFill>
              </p:spPr>
              <p:txBody>
                <a:bodyPr/>
                <a:lstStyle/>
                <a:p>
                  <a:r>
                    <a:rPr lang="pt-BR">
                      <a:noFill/>
                    </a:rPr>
                    <a:t> </a:t>
                  </a:r>
                </a:p>
              </p:txBody>
            </p:sp>
          </mc:Fallback>
        </mc:AlternateContent>
        <p:cxnSp>
          <p:nvCxnSpPr>
            <p:cNvPr id="27" name="Conector de seta reta 15">
              <a:extLst>
                <a:ext uri="{FF2B5EF4-FFF2-40B4-BE49-F238E27FC236}">
                  <a16:creationId xmlns:a16="http://schemas.microsoft.com/office/drawing/2014/main" xmlns="" id="{E799E6AE-6308-0D1F-4AB8-CF1B412BE9FA}"/>
                </a:ext>
              </a:extLst>
            </p:cNvPr>
            <p:cNvCxnSpPr/>
            <p:nvPr/>
          </p:nvCxnSpPr>
          <p:spPr>
            <a:xfrm>
              <a:off x="6092719" y="1778805"/>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xmlns="" id="{FAF78A10-3ED0-7B71-8F0D-469D7545143C}"/>
                    </a:ext>
                  </a:extLst>
                </p:cNvPr>
                <p:cNvSpPr txBox="1"/>
                <p:nvPr/>
              </p:nvSpPr>
              <p:spPr>
                <a:xfrm>
                  <a:off x="6138886"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a:extLst>
                    <a:ext uri="{FF2B5EF4-FFF2-40B4-BE49-F238E27FC236}">
                      <a16:creationId xmlns:a16="http://schemas.microsoft.com/office/drawing/2014/main" id="{FAF78A10-3ED0-7B71-8F0D-469D7545143C}"/>
                    </a:ext>
                  </a:extLst>
                </p:cNvPr>
                <p:cNvSpPr txBox="1">
                  <a:spLocks noRot="1" noChangeAspect="1" noMove="1" noResize="1" noEditPoints="1" noAdjustHandles="1" noChangeArrowheads="1" noChangeShapeType="1" noTextEdit="1"/>
                </p:cNvSpPr>
                <p:nvPr/>
              </p:nvSpPr>
              <p:spPr>
                <a:xfrm>
                  <a:off x="6138886" y="1473189"/>
                  <a:ext cx="290146" cy="338554"/>
                </a:xfrm>
                <a:prstGeom prst="rect">
                  <a:avLst/>
                </a:prstGeom>
                <a:blipFill>
                  <a:blip r:embed="rId8"/>
                  <a:stretch>
                    <a:fillRect r="-25000"/>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xmlns="" id="{7E7FBCEE-F7A4-591F-22F5-0418A618187D}"/>
                </a:ext>
              </a:extLst>
            </p:cNvPr>
            <p:cNvSpPr txBox="1"/>
            <p:nvPr/>
          </p:nvSpPr>
          <p:spPr>
            <a:xfrm>
              <a:off x="5739298" y="1270405"/>
              <a:ext cx="342900" cy="276999"/>
            </a:xfrm>
            <a:prstGeom prst="rect">
              <a:avLst/>
            </a:prstGeom>
            <a:noFill/>
          </p:spPr>
          <p:txBody>
            <a:bodyPr wrap="square" rtlCol="0">
              <a:spAutoFit/>
            </a:bodyPr>
            <a:lstStyle/>
            <a:p>
              <a:r>
                <a:rPr lang="pt-BR" sz="1200" dirty="0"/>
                <a:t>1</a:t>
              </a:r>
            </a:p>
          </p:txBody>
        </p:sp>
        <p:sp>
          <p:nvSpPr>
            <p:cNvPr id="18" name="CaixaDeTexto 17">
              <a:extLst>
                <a:ext uri="{FF2B5EF4-FFF2-40B4-BE49-F238E27FC236}">
                  <a16:creationId xmlns:a16="http://schemas.microsoft.com/office/drawing/2014/main" xmlns="" id="{60570651-0009-B696-F544-8C19AB7E3837}"/>
                </a:ext>
              </a:extLst>
            </p:cNvPr>
            <p:cNvSpPr txBox="1"/>
            <p:nvPr/>
          </p:nvSpPr>
          <p:spPr>
            <a:xfrm>
              <a:off x="6734313" y="1270405"/>
              <a:ext cx="342900" cy="276999"/>
            </a:xfrm>
            <a:prstGeom prst="rect">
              <a:avLst/>
            </a:prstGeom>
            <a:noFill/>
          </p:spPr>
          <p:txBody>
            <a:bodyPr wrap="square" rtlCol="0">
              <a:spAutoFit/>
            </a:bodyPr>
            <a:lstStyle/>
            <a:p>
              <a:r>
                <a:rPr lang="pt-BR" sz="1200" dirty="0"/>
                <a:t>2</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C13268F1-F60C-AC94-C7E8-1DA44E31196C}"/>
                    </a:ext>
                  </a:extLst>
                </p:cNvPr>
                <p:cNvSpPr txBox="1"/>
                <p:nvPr/>
              </p:nvSpPr>
              <p:spPr>
                <a:xfrm>
                  <a:off x="6190021" y="201133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10" name="CaixaDeTexto 9">
                  <a:extLst>
                    <a:ext uri="{FF2B5EF4-FFF2-40B4-BE49-F238E27FC236}">
                      <a16:creationId xmlns:a16="http://schemas.microsoft.com/office/drawing/2014/main" id="{C13268F1-F60C-AC94-C7E8-1DA44E31196C}"/>
                    </a:ext>
                  </a:extLst>
                </p:cNvPr>
                <p:cNvSpPr txBox="1">
                  <a:spLocks noRot="1" noChangeAspect="1" noMove="1" noResize="1" noEditPoints="1" noAdjustHandles="1" noChangeArrowheads="1" noChangeShapeType="1" noTextEdit="1"/>
                </p:cNvSpPr>
                <p:nvPr/>
              </p:nvSpPr>
              <p:spPr>
                <a:xfrm>
                  <a:off x="6190021" y="2011338"/>
                  <a:ext cx="436880" cy="369332"/>
                </a:xfrm>
                <a:prstGeom prst="rect">
                  <a:avLst/>
                </a:prstGeom>
                <a:blipFill>
                  <a:blip r:embed="rId9"/>
                  <a:stretch>
                    <a:fillRect b="-655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xmlns="" id="{AC5FAFD6-E417-8912-0508-FBA352FA65C6}"/>
                </a:ext>
              </a:extLst>
            </p:cNvPr>
            <p:cNvCxnSpPr>
              <a:cxnSpLocks/>
            </p:cNvCxnSpPr>
            <p:nvPr/>
          </p:nvCxnSpPr>
          <p:spPr>
            <a:xfrm flipV="1">
              <a:off x="6429032" y="183183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xmlns="" id="{A0E9A8C6-A293-FA26-8CE9-F7185463D6BE}"/>
                    </a:ext>
                  </a:extLst>
                </p:cNvPr>
                <p:cNvSpPr txBox="1"/>
                <p:nvPr/>
              </p:nvSpPr>
              <p:spPr>
                <a:xfrm>
                  <a:off x="5235474" y="2031329"/>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2" name="CaixaDeTexto 11">
                  <a:extLst>
                    <a:ext uri="{FF2B5EF4-FFF2-40B4-BE49-F238E27FC236}">
                      <a16:creationId xmlns:a16="http://schemas.microsoft.com/office/drawing/2014/main" id="{A0E9A8C6-A293-FA26-8CE9-F7185463D6BE}"/>
                    </a:ext>
                  </a:extLst>
                </p:cNvPr>
                <p:cNvSpPr txBox="1">
                  <a:spLocks noRot="1" noChangeAspect="1" noMove="1" noResize="1" noEditPoints="1" noAdjustHandles="1" noChangeArrowheads="1" noChangeShapeType="1" noTextEdit="1"/>
                </p:cNvSpPr>
                <p:nvPr/>
              </p:nvSpPr>
              <p:spPr>
                <a:xfrm>
                  <a:off x="5235474" y="2031329"/>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13" name="Conector de Seta Reta 12">
              <a:extLst>
                <a:ext uri="{FF2B5EF4-FFF2-40B4-BE49-F238E27FC236}">
                  <a16:creationId xmlns:a16="http://schemas.microsoft.com/office/drawing/2014/main" xmlns="" id="{E1232793-A53B-0478-2175-EFA1A567F317}"/>
                </a:ext>
              </a:extLst>
            </p:cNvPr>
            <p:cNvCxnSpPr>
              <a:cxnSpLocks/>
            </p:cNvCxnSpPr>
            <p:nvPr/>
          </p:nvCxnSpPr>
          <p:spPr>
            <a:xfrm flipV="1">
              <a:off x="5474485" y="1851830"/>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938D9FAF-ABAF-B31B-199A-DB9E77AD699E}"/>
                    </a:ext>
                  </a:extLst>
                </p:cNvPr>
                <p:cNvSpPr txBox="1"/>
                <p:nvPr/>
              </p:nvSpPr>
              <p:spPr>
                <a:xfrm>
                  <a:off x="5791583" y="204181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938D9FAF-ABAF-B31B-199A-DB9E77AD699E}"/>
                    </a:ext>
                  </a:extLst>
                </p:cNvPr>
                <p:cNvSpPr txBox="1">
                  <a:spLocks noRot="1" noChangeAspect="1" noMove="1" noResize="1" noEditPoints="1" noAdjustHandles="1" noChangeArrowheads="1" noChangeShapeType="1" noTextEdit="1"/>
                </p:cNvSpPr>
                <p:nvPr/>
              </p:nvSpPr>
              <p:spPr>
                <a:xfrm>
                  <a:off x="5791583" y="2041818"/>
                  <a:ext cx="436880" cy="369332"/>
                </a:xfrm>
                <a:prstGeom prst="rect">
                  <a:avLst/>
                </a:prstGeom>
                <a:blipFill>
                  <a:blip r:embed="rId11"/>
                  <a:stretch>
                    <a:fillRect/>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xmlns="" id="{A4803D75-4896-3BC8-AD6F-79B897D68B31}"/>
                </a:ext>
              </a:extLst>
            </p:cNvPr>
            <p:cNvCxnSpPr>
              <a:cxnSpLocks/>
            </p:cNvCxnSpPr>
            <p:nvPr/>
          </p:nvCxnSpPr>
          <p:spPr>
            <a:xfrm flipV="1">
              <a:off x="6030594" y="186231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 name="Elipse 28">
                  <a:extLst>
                    <a:ext uri="{FF2B5EF4-FFF2-40B4-BE49-F238E27FC236}">
                      <a16:creationId xmlns:a16="http://schemas.microsoft.com/office/drawing/2014/main" xmlns="" id="{9909DEEC-6EE4-F87D-6D3B-83F89F15E699}"/>
                    </a:ext>
                  </a:extLst>
                </p:cNvPr>
                <p:cNvSpPr/>
                <p:nvPr/>
              </p:nvSpPr>
              <p:spPr>
                <a:xfrm>
                  <a:off x="7618893" y="1551224"/>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9" name="Elipse 28">
                  <a:extLst>
                    <a:ext uri="{FF2B5EF4-FFF2-40B4-BE49-F238E27FC236}">
                      <a16:creationId xmlns:a16="http://schemas.microsoft.com/office/drawing/2014/main" id="{9909DEEC-6EE4-F87D-6D3B-83F89F15E699}"/>
                    </a:ext>
                  </a:extLst>
                </p:cNvPr>
                <p:cNvSpPr>
                  <a:spLocks noRot="1" noChangeAspect="1" noMove="1" noResize="1" noEditPoints="1" noAdjustHandles="1" noChangeArrowheads="1" noChangeShapeType="1" noTextEdit="1"/>
                </p:cNvSpPr>
                <p:nvPr/>
              </p:nvSpPr>
              <p:spPr>
                <a:xfrm>
                  <a:off x="7618893" y="1551224"/>
                  <a:ext cx="468000" cy="468000"/>
                </a:xfrm>
                <a:prstGeom prst="ellipse">
                  <a:avLst/>
                </a:prstGeom>
                <a:blipFill>
                  <a:blip r:embed="rId12"/>
                  <a:stretch>
                    <a:fillRect/>
                  </a:stretch>
                </a:blipFill>
              </p:spPr>
              <p:txBody>
                <a:bodyPr/>
                <a:lstStyle/>
                <a:p>
                  <a:r>
                    <a:rPr lang="pt-BR">
                      <a:noFill/>
                    </a:rPr>
                    <a:t> </a:t>
                  </a:r>
                </a:p>
              </p:txBody>
            </p:sp>
          </mc:Fallback>
        </mc:AlternateContent>
        <p:cxnSp>
          <p:nvCxnSpPr>
            <p:cNvPr id="30" name="Conector de seta reta 10">
              <a:extLst>
                <a:ext uri="{FF2B5EF4-FFF2-40B4-BE49-F238E27FC236}">
                  <a16:creationId xmlns:a16="http://schemas.microsoft.com/office/drawing/2014/main" xmlns="" id="{C126E3E8-E8DA-A2EE-62BE-8BFCE84630BA}"/>
                </a:ext>
              </a:extLst>
            </p:cNvPr>
            <p:cNvCxnSpPr>
              <a:cxnSpLocks/>
            </p:cNvCxnSpPr>
            <p:nvPr/>
          </p:nvCxnSpPr>
          <p:spPr>
            <a:xfrm>
              <a:off x="8086893" y="1785224"/>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326EB73C-4AA8-B2AA-4F8D-09585351C894}"/>
                    </a:ext>
                  </a:extLst>
                </p:cNvPr>
                <p:cNvSpPr txBox="1"/>
                <p:nvPr/>
              </p:nvSpPr>
              <p:spPr>
                <a:xfrm>
                  <a:off x="8392199" y="16137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1" name="CaixaDeTexto 30">
                  <a:extLst>
                    <a:ext uri="{FF2B5EF4-FFF2-40B4-BE49-F238E27FC236}">
                      <a16:creationId xmlns:a16="http://schemas.microsoft.com/office/drawing/2014/main" id="{326EB73C-4AA8-B2AA-4F8D-09585351C894}"/>
                    </a:ext>
                  </a:extLst>
                </p:cNvPr>
                <p:cNvSpPr txBox="1">
                  <a:spLocks noRot="1" noChangeAspect="1" noMove="1" noResize="1" noEditPoints="1" noAdjustHandles="1" noChangeArrowheads="1" noChangeShapeType="1" noTextEdit="1"/>
                </p:cNvSpPr>
                <p:nvPr/>
              </p:nvSpPr>
              <p:spPr>
                <a:xfrm>
                  <a:off x="8392199" y="1613789"/>
                  <a:ext cx="290146" cy="338554"/>
                </a:xfrm>
                <a:prstGeom prst="rect">
                  <a:avLst/>
                </a:prstGeom>
                <a:blipFill>
                  <a:blip r:embed="rId13"/>
                  <a:stretch>
                    <a:fillRect r="-89362" b="-10909"/>
                  </a:stretch>
                </a:blipFill>
              </p:spPr>
              <p:txBody>
                <a:bodyPr/>
                <a:lstStyle/>
                <a:p>
                  <a:r>
                    <a:rPr lang="pt-BR">
                      <a:noFill/>
                    </a:rPr>
                    <a:t> </a:t>
                  </a:r>
                </a:p>
              </p:txBody>
            </p:sp>
          </mc:Fallback>
        </mc:AlternateContent>
        <p:cxnSp>
          <p:nvCxnSpPr>
            <p:cNvPr id="32" name="Conector de seta reta 15">
              <a:extLst>
                <a:ext uri="{FF2B5EF4-FFF2-40B4-BE49-F238E27FC236}">
                  <a16:creationId xmlns:a16="http://schemas.microsoft.com/office/drawing/2014/main" xmlns="" id="{083B4131-AD45-FF9C-6EBD-BDE24066AD3B}"/>
                </a:ext>
              </a:extLst>
            </p:cNvPr>
            <p:cNvCxnSpPr/>
            <p:nvPr/>
          </p:nvCxnSpPr>
          <p:spPr>
            <a:xfrm>
              <a:off x="7084711" y="1786190"/>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xmlns="" id="{872BADB7-3EB9-7B86-0220-E3EEEEBA6442}"/>
                    </a:ext>
                  </a:extLst>
                </p:cNvPr>
                <p:cNvSpPr txBox="1"/>
                <p:nvPr/>
              </p:nvSpPr>
              <p:spPr>
                <a:xfrm>
                  <a:off x="7130878" y="1480574"/>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3</m:t>
                            </m:r>
                          </m:sub>
                        </m:sSub>
                      </m:oMath>
                    </m:oMathPara>
                  </a14:m>
                  <a:endParaRPr lang="pt-BR" sz="1600" dirty="0"/>
                </a:p>
              </p:txBody>
            </p:sp>
          </mc:Choice>
          <mc:Fallback xmlns="">
            <p:sp>
              <p:nvSpPr>
                <p:cNvPr id="33" name="CaixaDeTexto 32">
                  <a:extLst>
                    <a:ext uri="{FF2B5EF4-FFF2-40B4-BE49-F238E27FC236}">
                      <a16:creationId xmlns:a16="http://schemas.microsoft.com/office/drawing/2014/main" id="{872BADB7-3EB9-7B86-0220-E3EEEEBA6442}"/>
                    </a:ext>
                  </a:extLst>
                </p:cNvPr>
                <p:cNvSpPr txBox="1">
                  <a:spLocks noRot="1" noChangeAspect="1" noMove="1" noResize="1" noEditPoints="1" noAdjustHandles="1" noChangeArrowheads="1" noChangeShapeType="1" noTextEdit="1"/>
                </p:cNvSpPr>
                <p:nvPr/>
              </p:nvSpPr>
              <p:spPr>
                <a:xfrm>
                  <a:off x="7130878" y="1480574"/>
                  <a:ext cx="290146" cy="338554"/>
                </a:xfrm>
                <a:prstGeom prst="rect">
                  <a:avLst/>
                </a:prstGeom>
                <a:blipFill>
                  <a:blip r:embed="rId14"/>
                  <a:stretch>
                    <a:fillRect r="-27660"/>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xmlns="" id="{D1D56148-137F-D9C7-7D03-7FF79F0EB5EB}"/>
                </a:ext>
              </a:extLst>
            </p:cNvPr>
            <p:cNvSpPr txBox="1"/>
            <p:nvPr/>
          </p:nvSpPr>
          <p:spPr>
            <a:xfrm>
              <a:off x="7726305" y="1277790"/>
              <a:ext cx="342900" cy="276999"/>
            </a:xfrm>
            <a:prstGeom prst="rect">
              <a:avLst/>
            </a:prstGeom>
            <a:noFill/>
          </p:spPr>
          <p:txBody>
            <a:bodyPr wrap="square" rtlCol="0">
              <a:spAutoFit/>
            </a:bodyPr>
            <a:lstStyle/>
            <a:p>
              <a:r>
                <a:rPr lang="pt-BR" sz="1200" dirty="0"/>
                <a:t>3</a:t>
              </a:r>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xmlns="" id="{8FE7EC3C-AD89-424C-5B65-D06E77AB08FA}"/>
                    </a:ext>
                  </a:extLst>
                </p:cNvPr>
                <p:cNvSpPr txBox="1"/>
                <p:nvPr/>
              </p:nvSpPr>
              <p:spPr>
                <a:xfrm>
                  <a:off x="7182013" y="2018723"/>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3</m:t>
                            </m:r>
                          </m:sub>
                        </m:sSub>
                      </m:oMath>
                    </m:oMathPara>
                  </a14:m>
                  <a:endParaRPr lang="pt-BR" dirty="0"/>
                </a:p>
              </p:txBody>
            </p:sp>
          </mc:Choice>
          <mc:Fallback xmlns="">
            <p:sp>
              <p:nvSpPr>
                <p:cNvPr id="49" name="CaixaDeTexto 48">
                  <a:extLst>
                    <a:ext uri="{FF2B5EF4-FFF2-40B4-BE49-F238E27FC236}">
                      <a16:creationId xmlns:a16="http://schemas.microsoft.com/office/drawing/2014/main" id="{8FE7EC3C-AD89-424C-5B65-D06E77AB08FA}"/>
                    </a:ext>
                  </a:extLst>
                </p:cNvPr>
                <p:cNvSpPr txBox="1">
                  <a:spLocks noRot="1" noChangeAspect="1" noMove="1" noResize="1" noEditPoints="1" noAdjustHandles="1" noChangeArrowheads="1" noChangeShapeType="1" noTextEdit="1"/>
                </p:cNvSpPr>
                <p:nvPr/>
              </p:nvSpPr>
              <p:spPr>
                <a:xfrm>
                  <a:off x="7182013" y="2018723"/>
                  <a:ext cx="436880" cy="369332"/>
                </a:xfrm>
                <a:prstGeom prst="rect">
                  <a:avLst/>
                </a:prstGeom>
                <a:blipFill>
                  <a:blip r:embed="rId15"/>
                  <a:stretch>
                    <a:fillRect b="-6557"/>
                  </a:stretch>
                </a:blipFill>
              </p:spPr>
              <p:txBody>
                <a:bodyPr/>
                <a:lstStyle/>
                <a:p>
                  <a:r>
                    <a:rPr lang="pt-BR">
                      <a:noFill/>
                    </a:rPr>
                    <a:t> </a:t>
                  </a:r>
                </a:p>
              </p:txBody>
            </p:sp>
          </mc:Fallback>
        </mc:AlternateContent>
        <p:cxnSp>
          <p:nvCxnSpPr>
            <p:cNvPr id="50" name="Conector de Seta Reta 49">
              <a:extLst>
                <a:ext uri="{FF2B5EF4-FFF2-40B4-BE49-F238E27FC236}">
                  <a16:creationId xmlns:a16="http://schemas.microsoft.com/office/drawing/2014/main" xmlns="" id="{8C7CCD12-6EF1-2AEC-9C3F-96E08AE7CB07}"/>
                </a:ext>
              </a:extLst>
            </p:cNvPr>
            <p:cNvCxnSpPr>
              <a:cxnSpLocks/>
            </p:cNvCxnSpPr>
            <p:nvPr/>
          </p:nvCxnSpPr>
          <p:spPr>
            <a:xfrm flipV="1">
              <a:off x="7421024" y="183922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Conector de Seta Reta 50">
              <a:extLst>
                <a:ext uri="{FF2B5EF4-FFF2-40B4-BE49-F238E27FC236}">
                  <a16:creationId xmlns:a16="http://schemas.microsoft.com/office/drawing/2014/main" xmlns="" id="{EF6E5901-859B-3C75-4CFC-A2DF5ADBF18B}"/>
                </a:ext>
              </a:extLst>
            </p:cNvPr>
            <p:cNvCxnSpPr>
              <a:cxnSpLocks/>
            </p:cNvCxnSpPr>
            <p:nvPr/>
          </p:nvCxnSpPr>
          <p:spPr>
            <a:xfrm flipV="1">
              <a:off x="7022586" y="186970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xmlns="" id="{B10BE76B-AA0A-B6FC-806D-CABD2D7F3B58}"/>
                    </a:ext>
                  </a:extLst>
                </p:cNvPr>
                <p:cNvSpPr txBox="1"/>
                <p:nvPr/>
              </p:nvSpPr>
              <p:spPr>
                <a:xfrm>
                  <a:off x="6758859" y="201000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2</m:t>
                            </m:r>
                          </m:sub>
                        </m:sSub>
                      </m:oMath>
                    </m:oMathPara>
                  </a14:m>
                  <a:endParaRPr lang="pt-BR" dirty="0"/>
                </a:p>
              </p:txBody>
            </p:sp>
          </mc:Choice>
          <mc:Fallback xmlns="">
            <p:sp>
              <p:nvSpPr>
                <p:cNvPr id="52" name="CaixaDeTexto 51">
                  <a:extLst>
                    <a:ext uri="{FF2B5EF4-FFF2-40B4-BE49-F238E27FC236}">
                      <a16:creationId xmlns:a16="http://schemas.microsoft.com/office/drawing/2014/main" id="{B10BE76B-AA0A-B6FC-806D-CABD2D7F3B58}"/>
                    </a:ext>
                  </a:extLst>
                </p:cNvPr>
                <p:cNvSpPr txBox="1">
                  <a:spLocks noRot="1" noChangeAspect="1" noMove="1" noResize="1" noEditPoints="1" noAdjustHandles="1" noChangeArrowheads="1" noChangeShapeType="1" noTextEdit="1"/>
                </p:cNvSpPr>
                <p:nvPr/>
              </p:nvSpPr>
              <p:spPr>
                <a:xfrm>
                  <a:off x="6758859" y="2010004"/>
                  <a:ext cx="436880" cy="369332"/>
                </a:xfrm>
                <a:prstGeom prst="rect">
                  <a:avLst/>
                </a:prstGeom>
                <a:blipFill>
                  <a:blip r:embed="rId16"/>
                  <a:stretch>
                    <a:fillRect/>
                  </a:stretch>
                </a:blipFill>
              </p:spPr>
              <p:txBody>
                <a:bodyPr/>
                <a:lstStyle/>
                <a:p>
                  <a:r>
                    <a:rPr lang="pt-BR">
                      <a:noFill/>
                    </a:rPr>
                    <a:t> </a:t>
                  </a:r>
                </a:p>
              </p:txBody>
            </p:sp>
          </mc:Fallback>
        </mc:AlternateContent>
      </p:grpSp>
      <p:sp>
        <p:nvSpPr>
          <p:cNvPr id="55" name="Elipse 54">
            <a:extLst>
              <a:ext uri="{FF2B5EF4-FFF2-40B4-BE49-F238E27FC236}">
                <a16:creationId xmlns:a16="http://schemas.microsoft.com/office/drawing/2014/main" xmlns="" id="{CCF2F530-05F7-D02C-662A-B2A38918A7E9}"/>
              </a:ext>
            </a:extLst>
          </p:cNvPr>
          <p:cNvSpPr/>
          <p:nvPr/>
        </p:nvSpPr>
        <p:spPr>
          <a:xfrm>
            <a:off x="5795221" y="334703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xmlns="" id="{E6E092E0-E38C-A54D-428E-7F50F1504669}"/>
                  </a:ext>
                </a:extLst>
              </p:cNvPr>
              <p:cNvSpPr txBox="1"/>
              <p:nvPr/>
            </p:nvSpPr>
            <p:spPr>
              <a:xfrm>
                <a:off x="9206038" y="2179232"/>
                <a:ext cx="253029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b="0" i="1" smtClean="0">
                                  <a:latin typeface="Cambria Math" panose="02040503050406030204" pitchFamily="18" charset="0"/>
                                </a:rPr>
                                <m:t>2</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oMath>
                  </m:oMathPara>
                </a14:m>
                <a:endParaRPr lang="pt-BR" dirty="0"/>
              </a:p>
            </p:txBody>
          </p:sp>
        </mc:Choice>
        <mc:Fallback xmlns="">
          <p:sp>
            <p:nvSpPr>
              <p:cNvPr id="57" name="CaixaDeTexto 56">
                <a:extLst>
                  <a:ext uri="{FF2B5EF4-FFF2-40B4-BE49-F238E27FC236}">
                    <a16:creationId xmlns:a16="http://schemas.microsoft.com/office/drawing/2014/main" id="{E6E092E0-E38C-A54D-428E-7F50F1504669}"/>
                  </a:ext>
                </a:extLst>
              </p:cNvPr>
              <p:cNvSpPr txBox="1">
                <a:spLocks noRot="1" noChangeAspect="1" noMove="1" noResize="1" noEditPoints="1" noAdjustHandles="1" noChangeArrowheads="1" noChangeShapeType="1" noTextEdit="1"/>
              </p:cNvSpPr>
              <p:nvPr/>
            </p:nvSpPr>
            <p:spPr>
              <a:xfrm>
                <a:off x="9206038" y="2179232"/>
                <a:ext cx="2530293" cy="669094"/>
              </a:xfrm>
              <a:prstGeom prst="rect">
                <a:avLst/>
              </a:prstGeom>
              <a:blipFill>
                <a:blip r:embed="rId17"/>
                <a:stretch>
                  <a:fillRect/>
                </a:stretch>
              </a:blipFill>
            </p:spPr>
            <p:txBody>
              <a:bodyPr/>
              <a:lstStyle/>
              <a:p>
                <a:r>
                  <a:rPr lang="pt-BR">
                    <a:noFill/>
                  </a:rPr>
                  <a:t> </a:t>
                </a:r>
              </a:p>
            </p:txBody>
          </p:sp>
        </mc:Fallback>
      </mc:AlternateContent>
      <p:cxnSp>
        <p:nvCxnSpPr>
          <p:cNvPr id="58" name="Conector de Seta Reta 57">
            <a:extLst>
              <a:ext uri="{FF2B5EF4-FFF2-40B4-BE49-F238E27FC236}">
                <a16:creationId xmlns:a16="http://schemas.microsoft.com/office/drawing/2014/main" xmlns="" id="{8155D331-D548-C377-EFBF-60518B377CE8}"/>
              </a:ext>
            </a:extLst>
          </p:cNvPr>
          <p:cNvCxnSpPr>
            <a:cxnSpLocks/>
            <a:stCxn id="55" idx="0"/>
            <a:endCxn id="57" idx="1"/>
          </p:cNvCxnSpPr>
          <p:nvPr/>
        </p:nvCxnSpPr>
        <p:spPr>
          <a:xfrm flipV="1">
            <a:off x="6189176" y="2513779"/>
            <a:ext cx="3016862" cy="833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5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3613D26-C76F-D3F7-FC01-BA23B862E2B2}"/>
              </a:ext>
            </a:extLst>
          </p:cNvPr>
          <p:cNvSpPr>
            <a:spLocks noGrp="1"/>
          </p:cNvSpPr>
          <p:nvPr>
            <p:ph type="title"/>
          </p:nvPr>
        </p:nvSpPr>
        <p:spPr>
          <a:xfrm>
            <a:off x="838200" y="365125"/>
            <a:ext cx="11144534" cy="1325563"/>
          </a:xfrm>
        </p:spPr>
        <p:txBody>
          <a:bodyPr/>
          <a:lstStyle/>
          <a:p>
            <a:r>
              <a:rPr lang="pt-BR" dirty="0"/>
              <a:t>Formas de se minimizar a dissipação e a explosão do gradiente</a:t>
            </a:r>
          </a:p>
        </p:txBody>
      </p:sp>
      <p:sp>
        <p:nvSpPr>
          <p:cNvPr id="3" name="Espaço Reservado para Conteúdo 2">
            <a:extLst>
              <a:ext uri="{FF2B5EF4-FFF2-40B4-BE49-F238E27FC236}">
                <a16:creationId xmlns:a16="http://schemas.microsoft.com/office/drawing/2014/main" xmlns="" id="{0D16A970-E5B0-45AB-5F13-4EB2F6AB2E7A}"/>
              </a:ext>
            </a:extLst>
          </p:cNvPr>
          <p:cNvSpPr>
            <a:spLocks noGrp="1"/>
          </p:cNvSpPr>
          <p:nvPr>
            <p:ph idx="1"/>
          </p:nvPr>
        </p:nvSpPr>
        <p:spPr>
          <a:xfrm>
            <a:off x="838199" y="1825624"/>
            <a:ext cx="11144535" cy="5032375"/>
          </a:xfrm>
        </p:spPr>
        <p:txBody>
          <a:bodyPr>
            <a:normAutofit/>
          </a:bodyPr>
          <a:lstStyle/>
          <a:p>
            <a:r>
              <a:rPr lang="pt-BR" dirty="0"/>
              <a:t>Além do uso de funções de ativação </a:t>
            </a:r>
            <a:r>
              <a:rPr lang="pt-BR" dirty="0" err="1"/>
              <a:t>ReLU</a:t>
            </a:r>
            <a:r>
              <a:rPr lang="pt-BR" dirty="0"/>
              <a:t> ou de suas variantes, outras formas de se minimizar esses problemas são:</a:t>
            </a:r>
          </a:p>
          <a:p>
            <a:pPr lvl="1">
              <a:buFont typeface="Wingdings" panose="05000000000000000000" pitchFamily="2" charset="2"/>
              <a:buChar char="§"/>
            </a:pPr>
            <a:r>
              <a:rPr lang="pt-BR" b="1" dirty="0"/>
              <a:t>Inicialização apropriada dos pesos</a:t>
            </a:r>
            <a:r>
              <a:rPr lang="pt-BR" dirty="0"/>
              <a:t>: garante que a </a:t>
            </a:r>
            <a:r>
              <a:rPr lang="pt-BR" b="1" i="1" dirty="0">
                <a:solidFill>
                  <a:srgbClr val="00B050"/>
                </a:solidFill>
              </a:rPr>
              <a:t>variância das ativações permaneça a mesma ao longo de todas as camadas</a:t>
            </a:r>
            <a:r>
              <a:rPr lang="pt-BR" dirty="0"/>
              <a:t>. Isso garante que o gradiente retropropagado não tenha multiplicações com valores muito pequenos ou muito grandes em qualquer camada, </a:t>
            </a:r>
            <a:r>
              <a:rPr lang="pt-BR" b="0" i="0" dirty="0">
                <a:effectLst/>
              </a:rPr>
              <a:t>ajudando a </a:t>
            </a:r>
            <a:r>
              <a:rPr lang="pt-BR" b="1" i="1" dirty="0">
                <a:solidFill>
                  <a:schemeClr val="accent5"/>
                </a:solidFill>
              </a:rPr>
              <a:t>mitigar ambos os problemas</a:t>
            </a:r>
            <a:r>
              <a:rPr lang="pt-BR" dirty="0"/>
              <a:t>.</a:t>
            </a:r>
          </a:p>
          <a:p>
            <a:pPr lvl="1">
              <a:buFont typeface="Wingdings" panose="05000000000000000000" pitchFamily="2" charset="2"/>
              <a:buChar char="§"/>
            </a:pPr>
            <a:r>
              <a:rPr lang="pt-BR" b="1" dirty="0"/>
              <a:t>Normalização de batch</a:t>
            </a:r>
            <a:r>
              <a:rPr lang="pt-BR" dirty="0"/>
              <a:t>: </a:t>
            </a:r>
            <a:r>
              <a:rPr lang="pt-BR" b="1" i="1" dirty="0">
                <a:solidFill>
                  <a:srgbClr val="00B050"/>
                </a:solidFill>
              </a:rPr>
              <a:t>padroniza as ativações </a:t>
            </a:r>
            <a:r>
              <a:rPr lang="pt-BR" dirty="0"/>
              <a:t>das camadas da rede e, na sequência, as </a:t>
            </a:r>
            <a:r>
              <a:rPr lang="pt-BR" b="1" i="1" dirty="0">
                <a:solidFill>
                  <a:srgbClr val="00B050"/>
                </a:solidFill>
              </a:rPr>
              <a:t>desloca e escalona</a:t>
            </a:r>
            <a:r>
              <a:rPr lang="pt-BR" b="0" i="0" dirty="0">
                <a:effectLst/>
              </a:rPr>
              <a:t>,</a:t>
            </a:r>
            <a:r>
              <a:rPr lang="pt-BR" dirty="0"/>
              <a:t> mantendo-as dentro de intervalos que </a:t>
            </a:r>
            <a:r>
              <a:rPr lang="pt-BR" b="1" i="1" dirty="0">
                <a:solidFill>
                  <a:schemeClr val="accent5"/>
                </a:solidFill>
              </a:rPr>
              <a:t>minimizam</a:t>
            </a:r>
            <a:r>
              <a:rPr lang="pt-BR" b="1" i="1" dirty="0">
                <a:solidFill>
                  <a:schemeClr val="accent5"/>
                </a:solidFill>
                <a:effectLst/>
              </a:rPr>
              <a:t> ambos os problemas</a:t>
            </a:r>
            <a:r>
              <a:rPr lang="pt-BR" b="0" i="0" dirty="0">
                <a:effectLst/>
              </a:rPr>
              <a:t>.</a:t>
            </a:r>
            <a:endParaRPr lang="pt-BR" dirty="0"/>
          </a:p>
          <a:p>
            <a:pPr lvl="1">
              <a:buFont typeface="Wingdings" panose="05000000000000000000" pitchFamily="2" charset="2"/>
              <a:buChar char="§"/>
            </a:pPr>
            <a:r>
              <a:rPr lang="pt-BR" b="1" dirty="0"/>
              <a:t>Poda do gradiente</a:t>
            </a:r>
            <a:r>
              <a:rPr lang="pt-BR" dirty="0"/>
              <a:t>: </a:t>
            </a:r>
            <a:r>
              <a:rPr lang="pt-BR" b="1" i="1" dirty="0">
                <a:solidFill>
                  <a:srgbClr val="00B050"/>
                </a:solidFill>
              </a:rPr>
              <a:t>limita (poda) os valores dos gradientes</a:t>
            </a:r>
            <a:r>
              <a:rPr lang="pt-BR" dirty="0">
                <a:solidFill>
                  <a:srgbClr val="00B050"/>
                </a:solidFill>
              </a:rPr>
              <a:t> </a:t>
            </a:r>
            <a:r>
              <a:rPr lang="pt-BR" dirty="0"/>
              <a:t>durante o treinamento para que eles não excedam algum limite pré-definido, </a:t>
            </a:r>
            <a:r>
              <a:rPr lang="pt-BR" b="1" i="1" dirty="0">
                <a:solidFill>
                  <a:schemeClr val="accent5"/>
                </a:solidFill>
              </a:rPr>
              <a:t>mitigando apenas o problema da explosão do gradiente</a:t>
            </a:r>
            <a:r>
              <a:rPr lang="pt-BR" dirty="0"/>
              <a:t>.</a:t>
            </a:r>
          </a:p>
        </p:txBody>
      </p:sp>
    </p:spTree>
    <p:extLst>
      <p:ext uri="{BB962C8B-B14F-4D97-AF65-F5344CB8AC3E}">
        <p14:creationId xmlns:p14="http://schemas.microsoft.com/office/powerpoint/2010/main" val="218115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a:t>
            </a:r>
          </a:p>
        </p:txBody>
      </p:sp>
      <p:sp>
        <p:nvSpPr>
          <p:cNvPr id="3" name="Content Placeholder 2"/>
          <p:cNvSpPr>
            <a:spLocks noGrp="1"/>
          </p:cNvSpPr>
          <p:nvPr>
            <p:ph idx="1"/>
          </p:nvPr>
        </p:nvSpPr>
        <p:spPr>
          <a:xfrm>
            <a:off x="838199" y="1825624"/>
            <a:ext cx="10994409" cy="4547879"/>
          </a:xfrm>
        </p:spPr>
        <p:txBody>
          <a:bodyPr/>
          <a:lstStyle/>
          <a:p>
            <a:r>
              <a:rPr lang="pt-BR" b="1" dirty="0"/>
              <a:t>Quiz</a:t>
            </a:r>
            <a:r>
              <a:rPr lang="pt-BR" dirty="0"/>
              <a:t>: “</a:t>
            </a:r>
            <a:r>
              <a:rPr lang="pt-BR" i="1" dirty="0"/>
              <a:t>T320 - Quiz – Redes Neurais Artificiais (Parte III)</a:t>
            </a:r>
            <a:r>
              <a:rPr lang="pt-BR" dirty="0"/>
              <a:t>” que se encontra no MS Teams.</a:t>
            </a:r>
          </a:p>
        </p:txBody>
      </p:sp>
    </p:spTree>
    <p:extLst>
      <p:ext uri="{BB962C8B-B14F-4D97-AF65-F5344CB8AC3E}">
        <p14:creationId xmlns:p14="http://schemas.microsoft.com/office/powerpoint/2010/main" val="371831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706B4F7-4C09-867B-63B7-60DADBE1BA17}"/>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A1D64970-6B66-43BE-4516-7A3BCD0B098C}"/>
              </a:ext>
            </a:extLst>
          </p:cNvPr>
          <p:cNvSpPr>
            <a:spLocks noGrp="1"/>
          </p:cNvSpPr>
          <p:nvPr>
            <p:ph idx="1"/>
          </p:nvPr>
        </p:nvSpPr>
        <p:spPr>
          <a:xfrm>
            <a:off x="6096000" y="1825624"/>
            <a:ext cx="5953760" cy="5032375"/>
          </a:xfrm>
        </p:spPr>
        <p:txBody>
          <a:bodyPr>
            <a:normAutofit/>
          </a:bodyPr>
          <a:lstStyle/>
          <a:p>
            <a:r>
              <a:rPr lang="pt-BR" dirty="0"/>
              <a:t>Os neurônios de uma rede neural podem ser conectados de forma </a:t>
            </a:r>
            <a:r>
              <a:rPr lang="pt-BR" b="1" i="1" dirty="0">
                <a:solidFill>
                  <a:srgbClr val="00B050"/>
                </a:solidFill>
              </a:rPr>
              <a:t>acíclica</a:t>
            </a:r>
            <a:r>
              <a:rPr lang="pt-BR" dirty="0"/>
              <a:t> ou </a:t>
            </a:r>
            <a:r>
              <a:rPr lang="pt-BR" b="1" i="1" dirty="0">
                <a:solidFill>
                  <a:srgbClr val="00B050"/>
                </a:solidFill>
              </a:rPr>
              <a:t>cíclica</a:t>
            </a:r>
            <a:r>
              <a:rPr lang="pt-BR" dirty="0"/>
              <a:t>.</a:t>
            </a:r>
          </a:p>
          <a:p>
            <a:r>
              <a:rPr lang="pt-BR" b="0" i="0" dirty="0">
                <a:effectLst/>
              </a:rPr>
              <a:t>O termo </a:t>
            </a:r>
            <a:r>
              <a:rPr lang="pt-BR" b="1" i="1" dirty="0">
                <a:solidFill>
                  <a:srgbClr val="00B050"/>
                </a:solidFill>
                <a:effectLst/>
              </a:rPr>
              <a:t>acíclico</a:t>
            </a:r>
            <a:r>
              <a:rPr lang="pt-BR" b="0" i="0" dirty="0">
                <a:effectLst/>
              </a:rPr>
              <a:t> se refere a conexões </a:t>
            </a:r>
            <a:r>
              <a:rPr lang="pt-BR" b="1" i="1" dirty="0">
                <a:solidFill>
                  <a:srgbClr val="00B050"/>
                </a:solidFill>
                <a:effectLst/>
              </a:rPr>
              <a:t>sem realimentação</a:t>
            </a:r>
            <a:r>
              <a:rPr lang="pt-BR" b="0" i="0" dirty="0">
                <a:effectLst/>
              </a:rPr>
              <a:t>.</a:t>
            </a:r>
          </a:p>
          <a:p>
            <a:r>
              <a:rPr lang="pt-BR" dirty="0"/>
              <a:t>Isso significa que </a:t>
            </a:r>
            <a:r>
              <a:rPr lang="pt-BR" b="0" i="0" dirty="0">
                <a:effectLst/>
              </a:rPr>
              <a:t>a </a:t>
            </a:r>
            <a:r>
              <a:rPr lang="pt-BR" b="1" i="1" dirty="0">
                <a:solidFill>
                  <a:srgbClr val="7030A0"/>
                </a:solidFill>
                <a:effectLst/>
              </a:rPr>
              <a:t>informação flui em uma única direção</a:t>
            </a:r>
            <a:r>
              <a:rPr lang="pt-BR" b="0" i="0" dirty="0">
                <a:effectLst/>
              </a:rPr>
              <a:t>, da camada de entrada para a camada de saída.</a:t>
            </a:r>
          </a:p>
          <a:p>
            <a:r>
              <a:rPr lang="pt-BR" dirty="0"/>
              <a:t>A rede ao lado tem conexões </a:t>
            </a:r>
            <a:r>
              <a:rPr lang="pt-BR" b="1" i="1" dirty="0">
                <a:solidFill>
                  <a:srgbClr val="002060"/>
                </a:solidFill>
              </a:rPr>
              <a:t>acíclicas</a:t>
            </a:r>
            <a:r>
              <a:rPr lang="pt-BR" dirty="0"/>
              <a:t> e é conhecida como </a:t>
            </a:r>
            <a:r>
              <a:rPr lang="pt-BR" b="1" i="1" dirty="0"/>
              <a:t>rede densa de alimentação direta</a:t>
            </a:r>
            <a:r>
              <a:rPr lang="pt-BR" dirty="0"/>
              <a:t>.</a:t>
            </a:r>
          </a:p>
        </p:txBody>
      </p:sp>
      <p:pic>
        <p:nvPicPr>
          <p:cNvPr id="4" name="Picture 4">
            <a:extLst>
              <a:ext uri="{FF2B5EF4-FFF2-40B4-BE49-F238E27FC236}">
                <a16:creationId xmlns:a16="http://schemas.microsoft.com/office/drawing/2014/main" xmlns="" id="{7A8EDC64-6657-1B64-7EFF-B9DB69590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01" y="2001520"/>
            <a:ext cx="5214579" cy="4264960"/>
          </a:xfrm>
          <a:prstGeom prst="rect">
            <a:avLst/>
          </a:prstGeom>
        </p:spPr>
      </p:pic>
    </p:spTree>
    <p:extLst>
      <p:ext uri="{BB962C8B-B14F-4D97-AF65-F5344CB8AC3E}">
        <p14:creationId xmlns:p14="http://schemas.microsoft.com/office/powerpoint/2010/main" val="29874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DE2170F-6447-F6E8-8AD0-1BD87FE9ACAD}"/>
              </a:ext>
            </a:extLst>
          </p:cNvPr>
          <p:cNvSpPr>
            <a:spLocks noGrp="1"/>
          </p:cNvSpPr>
          <p:nvPr>
            <p:ph type="title"/>
          </p:nvPr>
        </p:nvSpPr>
        <p:spPr/>
        <p:txBody>
          <a:bodyPr/>
          <a:lstStyle/>
          <a:p>
            <a:r>
              <a:rPr lang="pt-BR" dirty="0"/>
              <a:t>Conectando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A6FD833-CF23-C487-9C03-6451AE356DD8}"/>
                  </a:ext>
                </a:extLst>
              </p:cNvPr>
              <p:cNvSpPr>
                <a:spLocks noGrp="1"/>
              </p:cNvSpPr>
              <p:nvPr>
                <p:ph idx="1"/>
              </p:nvPr>
            </p:nvSpPr>
            <p:spPr>
              <a:xfrm>
                <a:off x="5902960" y="1825624"/>
                <a:ext cx="6156960" cy="5032376"/>
              </a:xfrm>
            </p:spPr>
            <p:txBody>
              <a:bodyPr/>
              <a:lstStyle/>
              <a:p>
                <a:r>
                  <a:rPr lang="pt-BR" dirty="0"/>
                  <a:t>Esse tipo de rede representa uma </a:t>
                </a:r>
                <a:r>
                  <a:rPr lang="pt-BR" b="1" i="1" dirty="0">
                    <a:solidFill>
                      <a:srgbClr val="00B050"/>
                    </a:solidFill>
                  </a:rPr>
                  <a:t>função de suas entradas e pesos atuais</a:t>
                </a:r>
                <a:endParaRPr lang="pt-BR"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𝑾</m:t>
                          </m:r>
                        </m:e>
                      </m:d>
                      <m:r>
                        <a:rPr lang="pt-BR" b="0" i="1"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1" i="1" smtClean="0">
                        <a:latin typeface="Cambria Math" panose="02040503050406030204" pitchFamily="18" charset="0"/>
                      </a:rPr>
                      <m:t>𝑾</m:t>
                    </m:r>
                  </m:oMath>
                </a14:m>
                <a:r>
                  <a:rPr lang="pt-BR" dirty="0"/>
                  <a:t> é a matriz contendo todos os pesos da rede.</a:t>
                </a:r>
              </a:p>
              <a:p>
                <a:r>
                  <a:rPr lang="pt-BR" dirty="0"/>
                  <a:t>Portanto, este tipo de rede </a:t>
                </a:r>
                <a:r>
                  <a:rPr lang="pt-BR" b="1" i="1" dirty="0">
                    <a:solidFill>
                      <a:srgbClr val="7030A0"/>
                    </a:solidFill>
                  </a:rPr>
                  <a:t>não possui um estado interno, ou seja, </a:t>
                </a:r>
                <a:r>
                  <a:rPr lang="pt-BR" b="1" i="1" dirty="0">
                    <a:solidFill>
                      <a:srgbClr val="002060"/>
                    </a:solidFill>
                  </a:rPr>
                  <a:t>memória</a:t>
                </a:r>
                <a:r>
                  <a:rPr lang="pt-BR" b="1" i="1" dirty="0">
                    <a:solidFill>
                      <a:srgbClr val="7030A0"/>
                    </a:solidFill>
                  </a:rPr>
                  <a:t>.</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9A6FD833-CF23-C487-9C03-6451AE356DD8}"/>
                  </a:ext>
                </a:extLst>
              </p:cNvPr>
              <p:cNvSpPr>
                <a:spLocks noGrp="1" noRot="1" noChangeAspect="1" noMove="1" noResize="1" noEditPoints="1" noAdjustHandles="1" noChangeArrowheads="1" noChangeShapeType="1" noTextEdit="1"/>
              </p:cNvSpPr>
              <p:nvPr>
                <p:ph idx="1"/>
              </p:nvPr>
            </p:nvSpPr>
            <p:spPr>
              <a:xfrm>
                <a:off x="5902960" y="1825624"/>
                <a:ext cx="6156960" cy="5032376"/>
              </a:xfrm>
              <a:blipFill>
                <a:blip r:embed="rId2"/>
                <a:stretch>
                  <a:fillRect l="-1980" t="-1937" r="-1980"/>
                </a:stretch>
              </a:blipFill>
            </p:spPr>
            <p:txBody>
              <a:bodyPr/>
              <a:lstStyle/>
              <a:p>
                <a:r>
                  <a:rPr lang="pt-BR">
                    <a:noFill/>
                  </a:rPr>
                  <a:t> </a:t>
                </a:r>
              </a:p>
            </p:txBody>
          </p:sp>
        </mc:Fallback>
      </mc:AlternateContent>
      <p:pic>
        <p:nvPicPr>
          <p:cNvPr id="4" name="Picture 4">
            <a:extLst>
              <a:ext uri="{FF2B5EF4-FFF2-40B4-BE49-F238E27FC236}">
                <a16:creationId xmlns:a16="http://schemas.microsoft.com/office/drawing/2014/main" xmlns="" id="{5CD10D9D-EE08-5FCF-C7C6-063854B29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581" y="2046940"/>
            <a:ext cx="5214579" cy="4264960"/>
          </a:xfrm>
          <a:prstGeom prst="rect">
            <a:avLst/>
          </a:prstGeom>
        </p:spPr>
      </p:pic>
    </p:spTree>
    <p:extLst>
      <p:ext uri="{BB962C8B-B14F-4D97-AF65-F5344CB8AC3E}">
        <p14:creationId xmlns:p14="http://schemas.microsoft.com/office/powerpoint/2010/main" val="40782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5598160" y="1825624"/>
            <a:ext cx="6421120" cy="5032375"/>
          </a:xfrm>
        </p:spPr>
        <p:txBody>
          <a:bodyPr/>
          <a:lstStyle/>
          <a:p>
            <a:r>
              <a:rPr lang="pt-BR" dirty="0"/>
              <a:t>Já o termo </a:t>
            </a:r>
            <a:r>
              <a:rPr lang="pt-BR" b="1" i="1" dirty="0">
                <a:solidFill>
                  <a:srgbClr val="00B050"/>
                </a:solidFill>
              </a:rPr>
              <a:t>cíclico</a:t>
            </a:r>
            <a:r>
              <a:rPr lang="pt-BR" dirty="0"/>
              <a:t> se refere a </a:t>
            </a:r>
            <a:r>
              <a:rPr lang="pt-BR" b="1" i="1" dirty="0">
                <a:solidFill>
                  <a:srgbClr val="00B050"/>
                </a:solidFill>
                <a:effectLst/>
              </a:rPr>
              <a:t>conexões que formam ciclos</a:t>
            </a:r>
            <a:r>
              <a:rPr lang="pt-BR" b="0" i="0" dirty="0">
                <a:effectLst/>
              </a:rPr>
              <a:t>, permitindo a </a:t>
            </a:r>
            <a:r>
              <a:rPr lang="pt-BR" b="1" i="1" dirty="0">
                <a:solidFill>
                  <a:srgbClr val="7030A0"/>
                </a:solidFill>
              </a:rPr>
              <a:t>realimentação de informações</a:t>
            </a:r>
            <a:r>
              <a:rPr lang="pt-BR" b="0" i="0" dirty="0">
                <a:effectLst/>
              </a:rPr>
              <a:t>.</a:t>
            </a:r>
          </a:p>
          <a:p>
            <a:r>
              <a:rPr lang="pt-BR" dirty="0"/>
              <a:t>Redes com esse tipo de conexão são conhecidas como </a:t>
            </a:r>
            <a:r>
              <a:rPr lang="pt-BR" b="1" i="1" dirty="0">
                <a:solidFill>
                  <a:srgbClr val="7030A0"/>
                </a:solidFill>
              </a:rPr>
              <a:t>redes recorrentes</a:t>
            </a:r>
            <a:r>
              <a:rPr lang="pt-BR" b="1" i="1" dirty="0"/>
              <a:t> </a:t>
            </a:r>
            <a:r>
              <a:rPr lang="pt-BR" dirty="0"/>
              <a:t>ou </a:t>
            </a:r>
            <a:r>
              <a:rPr lang="pt-BR" b="1" i="1" dirty="0">
                <a:solidFill>
                  <a:srgbClr val="7030A0"/>
                </a:solidFill>
              </a:rPr>
              <a:t>redes com realimentação</a:t>
            </a:r>
            <a:r>
              <a:rPr lang="pt-BR" dirty="0"/>
              <a:t>.</a:t>
            </a:r>
          </a:p>
          <a:p>
            <a:r>
              <a:rPr lang="pt-BR" dirty="0"/>
              <a:t>A figura mostra que os nós da rede têm </a:t>
            </a:r>
            <a:r>
              <a:rPr lang="pt-BR" b="1" i="1" dirty="0">
                <a:solidFill>
                  <a:srgbClr val="0070C0"/>
                </a:solidFill>
              </a:rPr>
              <a:t>conexões em duas direções</a:t>
            </a:r>
            <a:r>
              <a:rPr lang="pt-BR" dirty="0"/>
              <a:t>, desta forma, o </a:t>
            </a:r>
            <a:r>
              <a:rPr lang="pt-BR" b="1" i="1" dirty="0">
                <a:solidFill>
                  <a:srgbClr val="0070C0"/>
                </a:solidFill>
              </a:rPr>
              <a:t>sinal percorre a rede nas direções direta e reversa</a:t>
            </a:r>
            <a:r>
              <a:rPr lang="pt-BR" dirty="0"/>
              <a:t>.</a:t>
            </a:r>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2">
            <a:extLst>
              <a:ext uri="{28A0092B-C50C-407E-A947-70E740481C1C}">
                <a14:useLocalDpi xmlns:a14="http://schemas.microsoft.com/office/drawing/2010/main" val="0"/>
              </a:ext>
            </a:extLst>
          </a:blip>
          <a:srcRect l="4813"/>
          <a:stretch/>
        </p:blipFill>
        <p:spPr>
          <a:xfrm>
            <a:off x="397955" y="2389060"/>
            <a:ext cx="4200863" cy="2883979"/>
          </a:xfrm>
          <a:prstGeom prst="rect">
            <a:avLst/>
          </a:prstGeom>
        </p:spPr>
      </p:pic>
    </p:spTree>
    <p:extLst>
      <p:ext uri="{BB962C8B-B14F-4D97-AF65-F5344CB8AC3E}">
        <p14:creationId xmlns:p14="http://schemas.microsoft.com/office/powerpoint/2010/main" val="272458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612860" y="1825624"/>
            <a:ext cx="6415016" cy="5032375"/>
          </a:xfrm>
        </p:spPr>
        <p:txBody>
          <a:bodyPr>
            <a:normAutofit/>
          </a:bodyPr>
          <a:lstStyle/>
          <a:p>
            <a:r>
              <a:rPr lang="pt-BR" dirty="0"/>
              <a:t>As camadas intermediárias são também chamadas de </a:t>
            </a:r>
            <a:r>
              <a:rPr lang="pt-BR" b="1" i="1" dirty="0">
                <a:solidFill>
                  <a:srgbClr val="7030A0"/>
                </a:solidFill>
              </a:rPr>
              <a:t>ocultas</a:t>
            </a:r>
            <a:r>
              <a:rPr lang="pt-BR" dirty="0"/>
              <a:t> ou </a:t>
            </a:r>
            <a:r>
              <a:rPr lang="pt-BR" b="1" i="1" dirty="0">
                <a:solidFill>
                  <a:srgbClr val="7030A0"/>
                </a:solidFill>
              </a:rPr>
              <a:t>escondidas</a:t>
            </a:r>
            <a:r>
              <a:rPr lang="pt-BR" dirty="0"/>
              <a:t>.</a:t>
            </a:r>
          </a:p>
          <a:p>
            <a:r>
              <a:rPr lang="pt-BR" dirty="0"/>
              <a:t>Algumas das </a:t>
            </a:r>
            <a:r>
              <a:rPr lang="pt-BR" b="1" i="1" dirty="0"/>
              <a:t>limitações dos perceptrons</a:t>
            </a:r>
            <a:r>
              <a:rPr lang="pt-BR" dirty="0"/>
              <a:t> (e.g., classificação apenas de classes linearmente separáveis) podem ser </a:t>
            </a:r>
            <a:r>
              <a:rPr lang="pt-BR" b="1" i="1" dirty="0"/>
              <a:t>superadas </a:t>
            </a:r>
            <a:r>
              <a:rPr lang="pt-BR" b="1" i="1" dirty="0">
                <a:solidFill>
                  <a:srgbClr val="00B050"/>
                </a:solidFill>
              </a:rPr>
              <a:t>adicionando-se</a:t>
            </a:r>
            <a:r>
              <a:rPr lang="pt-BR" b="1" i="1" dirty="0"/>
              <a:t> </a:t>
            </a:r>
            <a:r>
              <a:rPr lang="pt-BR" b="1" i="1" dirty="0">
                <a:solidFill>
                  <a:srgbClr val="7030A0"/>
                </a:solidFill>
              </a:rPr>
              <a:t>camadas intermediárias</a:t>
            </a:r>
            <a:r>
              <a:rPr lang="pt-BR" dirty="0">
                <a:solidFill>
                  <a:srgbClr val="7030A0"/>
                </a:solidFill>
              </a:rPr>
              <a:t> </a:t>
            </a:r>
            <a:r>
              <a:rPr lang="pt-BR" dirty="0"/>
              <a:t>de </a:t>
            </a:r>
            <a:r>
              <a:rPr lang="pt-BR" b="1" i="1" dirty="0"/>
              <a:t>perceptrons</a:t>
            </a:r>
            <a:r>
              <a:rPr lang="pt-BR" dirty="0"/>
              <a:t>.</a:t>
            </a:r>
          </a:p>
          <a:p>
            <a:r>
              <a:rPr lang="pt-BR" dirty="0"/>
              <a:t>O primeiro tipo de rede neural proposto foi o </a:t>
            </a:r>
            <a:r>
              <a:rPr lang="pt-BR" b="1" i="1" dirty="0">
                <a:solidFill>
                  <a:srgbClr val="00B050"/>
                </a:solidFill>
              </a:rPr>
              <a:t>perceptron de múltiplas camadas</a:t>
            </a:r>
            <a:r>
              <a:rPr lang="pt-BR" dirty="0"/>
              <a:t> (do inglês, </a:t>
            </a:r>
            <a:r>
              <a:rPr lang="pt-BR" i="1" dirty="0" err="1"/>
              <a:t>Multilayer</a:t>
            </a:r>
            <a:r>
              <a:rPr lang="pt-BR" i="1" dirty="0"/>
              <a:t> Perceptron</a:t>
            </a:r>
            <a:r>
              <a:rPr lang="pt-BR" dirty="0"/>
              <a:t> - MLP).</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619510" y="1665331"/>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C7CE170-7F07-26CC-052D-9EAF114E5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171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6024880" y="1825624"/>
            <a:ext cx="5994400" cy="5032375"/>
          </a:xfrm>
        </p:spPr>
        <p:txBody>
          <a:bodyPr>
            <a:normAutofit/>
          </a:bodyPr>
          <a:lstStyle/>
          <a:p>
            <a:r>
              <a:rPr lang="pt-BR" dirty="0"/>
              <a:t>A saída da rede é </a:t>
            </a:r>
            <a:r>
              <a:rPr lang="pt-BR" b="1" i="1" dirty="0">
                <a:solidFill>
                  <a:srgbClr val="7030A0"/>
                </a:solidFill>
              </a:rPr>
              <a:t>função de suas entradas e pesos atuais e de seus </a:t>
            </a:r>
            <a:r>
              <a:rPr lang="pt-BR" b="1" i="1" dirty="0">
                <a:solidFill>
                  <a:srgbClr val="0070C0"/>
                </a:solidFill>
              </a:rPr>
              <a:t>estados anteriores</a:t>
            </a:r>
            <a:r>
              <a:rPr lang="pt-BR" dirty="0"/>
              <a:t>, ou seja, de saídas anteriores.</a:t>
            </a:r>
          </a:p>
          <a:p>
            <a:r>
              <a:rPr lang="pt-BR" dirty="0"/>
              <a:t>Esse tipo de rede forma um </a:t>
            </a:r>
            <a:r>
              <a:rPr lang="pt-BR" b="1" i="1" dirty="0">
                <a:solidFill>
                  <a:srgbClr val="00B050"/>
                </a:solidFill>
              </a:rPr>
              <a:t>sistema dinâmico </a:t>
            </a:r>
            <a:r>
              <a:rPr lang="pt-BR" dirty="0"/>
              <a:t>que pode atingir </a:t>
            </a:r>
          </a:p>
          <a:p>
            <a:pPr lvl="1">
              <a:buFont typeface="Wingdings" panose="05000000000000000000" pitchFamily="2" charset="2"/>
              <a:buChar char="§"/>
            </a:pPr>
            <a:r>
              <a:rPr lang="pt-BR" dirty="0"/>
              <a:t>um estado estável, </a:t>
            </a:r>
          </a:p>
          <a:p>
            <a:pPr lvl="1">
              <a:buFont typeface="Wingdings" panose="05000000000000000000" pitchFamily="2" charset="2"/>
              <a:buChar char="§"/>
            </a:pPr>
            <a:r>
              <a:rPr lang="pt-BR" dirty="0"/>
              <a:t>exibir oscilações </a:t>
            </a:r>
          </a:p>
          <a:p>
            <a:pPr lvl="1">
              <a:buFont typeface="Wingdings" panose="05000000000000000000" pitchFamily="2" charset="2"/>
              <a:buChar char="§"/>
            </a:pPr>
            <a:r>
              <a:rPr lang="pt-BR" dirty="0"/>
              <a:t>ou mesmo um comportamento caótico e divergir.</a:t>
            </a:r>
          </a:p>
          <a:p>
            <a:endParaRPr lang="pt-BR" dirty="0"/>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48195" y="2389060"/>
            <a:ext cx="4200863" cy="2883979"/>
          </a:xfrm>
          <a:prstGeom prst="rect">
            <a:avLst/>
          </a:prstGeom>
        </p:spPr>
      </p:pic>
    </p:spTree>
    <p:extLst>
      <p:ext uri="{BB962C8B-B14F-4D97-AF65-F5344CB8AC3E}">
        <p14:creationId xmlns:p14="http://schemas.microsoft.com/office/powerpoint/2010/main" val="268865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6096000" y="1825624"/>
            <a:ext cx="5923280" cy="5032375"/>
          </a:xfrm>
        </p:spPr>
        <p:txBody>
          <a:bodyPr>
            <a:normAutofit/>
          </a:bodyPr>
          <a:lstStyle/>
          <a:p>
            <a:r>
              <a:rPr lang="pt-BR" dirty="0"/>
              <a:t>Portanto, </a:t>
            </a:r>
            <a:r>
              <a:rPr lang="pt-BR" b="1" i="1" dirty="0"/>
              <a:t>redes recorrentes </a:t>
            </a:r>
            <a:r>
              <a:rPr lang="pt-BR" dirty="0"/>
              <a:t>possuem </a:t>
            </a:r>
            <a:r>
              <a:rPr lang="pt-BR" b="1" i="1" dirty="0">
                <a:solidFill>
                  <a:srgbClr val="0070C0"/>
                </a:solidFill>
              </a:rPr>
              <a:t>memória</a:t>
            </a:r>
            <a:r>
              <a:rPr lang="pt-BR" dirty="0"/>
              <a:t>.</a:t>
            </a:r>
          </a:p>
          <a:p>
            <a:r>
              <a:rPr lang="pt-BR" dirty="0"/>
              <a:t>Essas redes são úteis em tarefas que envolvem </a:t>
            </a:r>
            <a:r>
              <a:rPr lang="pt-BR" b="1" i="1" dirty="0">
                <a:solidFill>
                  <a:srgbClr val="00B050"/>
                </a:solidFill>
              </a:rPr>
              <a:t>dependências temporais </a:t>
            </a:r>
            <a:r>
              <a:rPr lang="pt-BR" dirty="0"/>
              <a:t>como </a:t>
            </a:r>
          </a:p>
          <a:p>
            <a:pPr lvl="1">
              <a:buFont typeface="Wingdings" panose="05000000000000000000" pitchFamily="2" charset="2"/>
              <a:buChar char="§"/>
            </a:pPr>
            <a:r>
              <a:rPr lang="pt-BR" dirty="0"/>
              <a:t>Previsões de séries temporais (e.g., m</a:t>
            </a:r>
            <a:r>
              <a:rPr lang="pt-BR" b="0" i="0" dirty="0">
                <a:effectLst/>
              </a:rPr>
              <a:t>onitoramento de sinais vitais, preço de ações, etc.</a:t>
            </a:r>
            <a:r>
              <a:rPr lang="pt-BR" dirty="0"/>
              <a:t>) e</a:t>
            </a:r>
          </a:p>
          <a:p>
            <a:pPr lvl="1">
              <a:buFont typeface="Wingdings" panose="05000000000000000000" pitchFamily="2" charset="2"/>
              <a:buChar char="§"/>
            </a:pPr>
            <a:r>
              <a:rPr lang="pt-BR" dirty="0"/>
              <a:t>Processamento de linguagem natural (e.g., conversão de fala em texto, reconhecimento de palavras, respostas a perguntas, etc.).</a:t>
            </a:r>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68515" y="2592260"/>
            <a:ext cx="4200863" cy="2883979"/>
          </a:xfrm>
          <a:prstGeom prst="rect">
            <a:avLst/>
          </a:prstGeom>
        </p:spPr>
      </p:pic>
    </p:spTree>
    <p:extLst>
      <p:ext uri="{BB962C8B-B14F-4D97-AF65-F5344CB8AC3E}">
        <p14:creationId xmlns:p14="http://schemas.microsoft.com/office/powerpoint/2010/main" val="62026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F384639-333B-6A57-2822-84C329D93B65}"/>
              </a:ext>
            </a:extLst>
          </p:cNvPr>
          <p:cNvSpPr>
            <a:spLocks noGrp="1"/>
          </p:cNvSpPr>
          <p:nvPr>
            <p:ph type="title"/>
          </p:nvPr>
        </p:nvSpPr>
        <p:spPr/>
        <p:txBody>
          <a:bodyPr/>
          <a:lstStyle/>
          <a:p>
            <a:r>
              <a:rPr lang="pt-BR" dirty="0"/>
              <a:t>Arquiteturas de redes neurais</a:t>
            </a:r>
          </a:p>
        </p:txBody>
      </p:sp>
      <p:sp>
        <p:nvSpPr>
          <p:cNvPr id="3" name="Espaço Reservado para Conteúdo 2">
            <a:extLst>
              <a:ext uri="{FF2B5EF4-FFF2-40B4-BE49-F238E27FC236}">
                <a16:creationId xmlns:a16="http://schemas.microsoft.com/office/drawing/2014/main" xmlns="" id="{C00E9C2F-8CDF-BC55-C4A5-13CAE11C44F7}"/>
              </a:ext>
            </a:extLst>
          </p:cNvPr>
          <p:cNvSpPr>
            <a:spLocks noGrp="1"/>
          </p:cNvSpPr>
          <p:nvPr>
            <p:ph idx="1"/>
          </p:nvPr>
        </p:nvSpPr>
        <p:spPr>
          <a:xfrm>
            <a:off x="838200" y="1825625"/>
            <a:ext cx="6416042" cy="4351338"/>
          </a:xfrm>
        </p:spPr>
        <p:txBody>
          <a:bodyPr/>
          <a:lstStyle/>
          <a:p>
            <a:r>
              <a:rPr lang="pt-BR" dirty="0"/>
              <a:t>Hoje em dia, existem diversas outras formas de conexão entre camadas e nós que dão origem a uma gama imensa de arquiteturas de redes neurais.</a:t>
            </a:r>
          </a:p>
          <a:p>
            <a:r>
              <a:rPr lang="pt-BR" dirty="0"/>
              <a:t>Um compilado dessas arquiteturas pode ser encontrado em</a:t>
            </a:r>
          </a:p>
          <a:p>
            <a:pPr lvl="1">
              <a:buFont typeface="Wingdings" panose="05000000000000000000" pitchFamily="2" charset="2"/>
              <a:buChar char="§"/>
            </a:pPr>
            <a:r>
              <a:rPr lang="pt-BR" dirty="0">
                <a:hlinkClick r:id="rId2"/>
              </a:rPr>
              <a:t>https://www.asimovinstitute.org/author/</a:t>
            </a:r>
            <a:r>
              <a:rPr lang="pt-BR">
                <a:hlinkClick r:id="rId2"/>
              </a:rPr>
              <a:t>fjodorvanveen/</a:t>
            </a:r>
            <a:endParaRPr lang="pt-BR" dirty="0"/>
          </a:p>
        </p:txBody>
      </p:sp>
      <p:pic>
        <p:nvPicPr>
          <p:cNvPr id="1026" name="Picture 2">
            <a:extLst>
              <a:ext uri="{FF2B5EF4-FFF2-40B4-BE49-F238E27FC236}">
                <a16:creationId xmlns:a16="http://schemas.microsoft.com/office/drawing/2014/main" xmlns="" id="{A52FB398-6961-90AE-1C90-14F6421BF2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37160"/>
            <a:ext cx="4480560" cy="67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026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D8E907FD-CA69-B2BC-874A-C7D7551370E8}"/>
              </a:ext>
            </a:extLst>
          </p:cNvPr>
          <p:cNvSpPr>
            <a:spLocks noGrp="1"/>
          </p:cNvSpPr>
          <p:nvPr>
            <p:ph idx="1"/>
          </p:nvPr>
        </p:nvSpPr>
        <p:spPr>
          <a:xfrm>
            <a:off x="838200" y="2518092"/>
            <a:ext cx="10515600" cy="1821815"/>
          </a:xfrm>
        </p:spPr>
        <p:txBody>
          <a:bodyPr>
            <a:normAutofit/>
          </a:bodyPr>
          <a:lstStyle/>
          <a:p>
            <a:pPr marL="0" indent="0" algn="ctr">
              <a:buNone/>
            </a:pPr>
            <a:r>
              <a:rPr lang="pt-BR" sz="6000" dirty="0"/>
              <a:t>Aproximação de funções com redes neurais</a:t>
            </a:r>
          </a:p>
        </p:txBody>
      </p:sp>
    </p:spTree>
    <p:extLst>
      <p:ext uri="{BB962C8B-B14F-4D97-AF65-F5344CB8AC3E}">
        <p14:creationId xmlns:p14="http://schemas.microsoft.com/office/powerpoint/2010/main" val="3626395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C3A0DA-B479-D0FB-319F-4CF8BBB34DBB}"/>
              </a:ext>
            </a:extLst>
          </p:cNvPr>
          <p:cNvSpPr>
            <a:spLocks noGrp="1"/>
          </p:cNvSpPr>
          <p:nvPr>
            <p:ph type="title"/>
          </p:nvPr>
        </p:nvSpPr>
        <p:spPr/>
        <p:txBody>
          <a:bodyPr/>
          <a:lstStyle/>
          <a:p>
            <a:r>
              <a:rPr lang="pt-BR" dirty="0"/>
              <a:t>Aproximação de funções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D67FB94-A645-18DD-5013-951719858F76}"/>
                  </a:ext>
                </a:extLst>
              </p:cNvPr>
              <p:cNvSpPr>
                <a:spLocks noGrp="1"/>
              </p:cNvSpPr>
              <p:nvPr>
                <p:ph idx="1"/>
              </p:nvPr>
            </p:nvSpPr>
            <p:spPr>
              <a:xfrm>
                <a:off x="5394960" y="1825624"/>
                <a:ext cx="6705600" cy="5032375"/>
              </a:xfrm>
            </p:spPr>
            <p:txBody>
              <a:bodyPr/>
              <a:lstStyle/>
              <a:p>
                <a:r>
                  <a:rPr lang="pt-BR" dirty="0"/>
                  <a:t>A rede MLP da figura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a:latin typeface="Cambria Math" panose="02040503050406030204" pitchFamily="18" charset="0"/>
                              </a:rPr>
                              <m:t>𝒘</m:t>
                            </m:r>
                          </m:e>
                          <m:sup>
                            <m:r>
                              <a:rPr lang="pt-BR" b="0" i="1" smtClean="0">
                                <a:latin typeface="Cambria Math" panose="02040503050406030204" pitchFamily="18" charset="0"/>
                              </a:rPr>
                              <m:t>𝑇</m:t>
                            </m:r>
                          </m:sup>
                        </m:sSup>
                        <m:r>
                          <a:rPr lang="pt-BR" i="1">
                            <a:latin typeface="Cambria Math" panose="02040503050406030204" pitchFamily="18" charset="0"/>
                          </a:rPr>
                          <m:t>𝑓</m:t>
                        </m:r>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𝑇</m:t>
                                </m:r>
                              </m:sup>
                            </m:sSup>
                            <m:r>
                              <a:rPr lang="pt-BR" b="1" i="1">
                                <a:latin typeface="Cambria Math" panose="02040503050406030204" pitchFamily="18" charset="0"/>
                              </a:rPr>
                              <m:t>𝒙</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oMath>
                </a14:m>
                <a:r>
                  <a:rPr lang="pt-BR" dirty="0"/>
                  <a:t> é a </a:t>
                </a:r>
                <a:r>
                  <a:rPr lang="pt-BR" b="1" i="1" dirty="0"/>
                  <a:t>função de ativação</a:t>
                </a:r>
                <a:r>
                  <a:rPr lang="pt-BR" dirty="0"/>
                  <a:t> escolhida para todos os nós, </a:t>
                </a:r>
                <a14:m>
                  <m:oMath xmlns:m="http://schemas.openxmlformats.org/officeDocument/2006/math">
                    <m:r>
                      <a:rPr lang="pt-BR" b="1" i="1" smtClean="0">
                        <a:latin typeface="Cambria Math" panose="02040503050406030204" pitchFamily="18" charset="0"/>
                      </a:rPr>
                      <m:t>𝑾</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r>
                      <a:rPr lang="pt-BR" b="1" i="0" smtClean="0">
                        <a:latin typeface="Cambria Math" panose="02040503050406030204" pitchFamily="18" charset="0"/>
                      </a:rPr>
                      <m:t>,</m:t>
                    </m:r>
                    <m:r>
                      <a:rPr lang="pt-BR" b="1" i="1" smtClean="0">
                        <a:latin typeface="Cambria Math" panose="02040503050406030204" pitchFamily="18" charset="0"/>
                      </a:rPr>
                      <m:t> </m:t>
                    </m:r>
                  </m:oMath>
                </a14:m>
                <a:r>
                  <a:rPr lang="pt-BR" dirty="0"/>
                  <a:t>     </a:t>
                </a:r>
                <a14:m>
                  <m:oMath xmlns:m="http://schemas.openxmlformats.org/officeDocument/2006/math">
                    <m:r>
                      <a:rPr lang="pt-BR" b="1" i="1">
                        <a:latin typeface="Cambria Math" panose="02040503050406030204" pitchFamily="18" charset="0"/>
                      </a:rPr>
                      <m:t>𝒘</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21</m:t>
                                  </m:r>
                                </m:sub>
                                <m:sup>
                                  <m:r>
                                    <a:rPr lang="pt-BR" i="1">
                                      <a:latin typeface="Cambria Math" panose="02040503050406030204" pitchFamily="18" charset="0"/>
                                    </a:rPr>
                                    <m:t>2</m:t>
                                  </m:r>
                                </m:sup>
                              </m:sSubSup>
                            </m:e>
                          </m:mr>
                        </m:m>
                      </m:e>
                    </m:d>
                  </m:oMath>
                </a14:m>
                <a:r>
                  <a:rPr lang="pt-BR" dirty="0"/>
                  <a:t> e </a:t>
                </a:r>
                <a14:m>
                  <m:oMath xmlns:m="http://schemas.openxmlformats.org/officeDocument/2006/math">
                    <m:r>
                      <a:rPr lang="pt-BR" b="1" i="1" smtClean="0">
                        <a:latin typeface="Cambria Math" panose="02040503050406030204" pitchFamily="18" charset="0"/>
                      </a:rPr>
                      <m:t>𝒙</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
                      </m:e>
                    </m:d>
                  </m:oMath>
                </a14:m>
                <a:endParaRPr lang="pt-BR" dirty="0"/>
              </a:p>
              <a:p>
                <a:r>
                  <a:rPr lang="pt-BR" dirty="0"/>
                  <a:t>Percebam que a saída da rede é dada pelo </a:t>
                </a:r>
                <a:r>
                  <a:rPr lang="pt-BR" b="1" i="1" dirty="0">
                    <a:solidFill>
                      <a:srgbClr val="7030A0"/>
                    </a:solidFill>
                  </a:rPr>
                  <a:t>aninhamento</a:t>
                </a:r>
                <a:r>
                  <a:rPr lang="pt-BR" dirty="0"/>
                  <a:t> das saídas de </a:t>
                </a:r>
                <a:r>
                  <a:rPr lang="pt-BR" b="1" i="1" dirty="0">
                    <a:solidFill>
                      <a:srgbClr val="7030A0"/>
                    </a:solidFill>
                  </a:rPr>
                  <a:t>funções de ativação não-lineares</a:t>
                </a:r>
                <a:r>
                  <a:rPr lang="pt-BR" dirty="0"/>
                  <a:t>.</a:t>
                </a:r>
              </a:p>
            </p:txBody>
          </p:sp>
        </mc:Choice>
        <mc:Fallback xmlns="">
          <p:sp>
            <p:nvSpPr>
              <p:cNvPr id="3" name="Espaço Reservado para Conteúdo 2">
                <a:extLst>
                  <a:ext uri="{FF2B5EF4-FFF2-40B4-BE49-F238E27FC236}">
                    <a16:creationId xmlns:a16="http://schemas.microsoft.com/office/drawing/2014/main" id="{1D67FB94-A645-18DD-5013-951719858F76}"/>
                  </a:ext>
                </a:extLst>
              </p:cNvPr>
              <p:cNvSpPr>
                <a:spLocks noGrp="1" noRot="1" noChangeAspect="1" noMove="1" noResize="1" noEditPoints="1" noAdjustHandles="1" noChangeArrowheads="1" noChangeShapeType="1" noTextEdit="1"/>
              </p:cNvSpPr>
              <p:nvPr>
                <p:ph idx="1"/>
              </p:nvPr>
            </p:nvSpPr>
            <p:spPr>
              <a:xfrm>
                <a:off x="5394960" y="1825624"/>
                <a:ext cx="6705600" cy="5032375"/>
              </a:xfrm>
              <a:blipFill>
                <a:blip r:embed="rId3"/>
                <a:stretch>
                  <a:fillRect l="-1818" t="-1937" r="-2000" b="-121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xmlns="" id="{A067DD07-87A8-AC59-E4F9-FA704E173C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2"/>
          <a:stretch/>
        </p:blipFill>
        <p:spPr>
          <a:xfrm>
            <a:off x="217715" y="2431859"/>
            <a:ext cx="5016978" cy="2869484"/>
          </a:xfrm>
          <a:prstGeom prst="rect">
            <a:avLst/>
          </a:prstGeom>
        </p:spPr>
      </p:pic>
    </p:spTree>
    <p:extLst>
      <p:ext uri="{BB962C8B-B14F-4D97-AF65-F5344CB8AC3E}">
        <p14:creationId xmlns:p14="http://schemas.microsoft.com/office/powerpoint/2010/main" val="4290659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xmlns="" id="{FE65592C-B0D6-412A-1B41-23EDA4B75A92}"/>
              </a:ext>
            </a:extLst>
          </p:cNvPr>
          <p:cNvSpPr>
            <a:spLocks noGrp="1"/>
          </p:cNvSpPr>
          <p:nvPr>
            <p:ph idx="1"/>
          </p:nvPr>
        </p:nvSpPr>
        <p:spPr>
          <a:xfrm>
            <a:off x="838200" y="1825624"/>
            <a:ext cx="11038840" cy="5032375"/>
          </a:xfrm>
        </p:spPr>
        <p:txBody>
          <a:bodyPr>
            <a:normAutofit/>
          </a:bodyPr>
          <a:lstStyle/>
          <a:p>
            <a:r>
              <a:rPr lang="pt-BR" b="0" i="0" dirty="0">
                <a:effectLst/>
              </a:rPr>
              <a:t>Portanto, as redes neurais têm a </a:t>
            </a:r>
            <a:r>
              <a:rPr lang="pt-BR" b="1" i="1" dirty="0">
                <a:solidFill>
                  <a:srgbClr val="00B050"/>
                </a:solidFill>
                <a:effectLst/>
              </a:rPr>
              <a:t>capacidade de aproximar funções altamente não-lineares</a:t>
            </a:r>
            <a:r>
              <a:rPr lang="pt-BR" b="0" i="0" dirty="0">
                <a:effectLst/>
              </a:rPr>
              <a:t>.</a:t>
            </a:r>
          </a:p>
          <a:p>
            <a:r>
              <a:rPr lang="pt-BR" dirty="0"/>
              <a:t>E</a:t>
            </a:r>
            <a:r>
              <a:rPr lang="pt-BR" b="0" i="0" dirty="0">
                <a:effectLst/>
              </a:rPr>
              <a:t>ssa capacidade </a:t>
            </a:r>
            <a:r>
              <a:rPr lang="pt-BR" b="1" i="1" dirty="0">
                <a:solidFill>
                  <a:srgbClr val="00B050"/>
                </a:solidFill>
                <a:effectLst/>
              </a:rPr>
              <a:t>depende da sua arquitetura</a:t>
            </a:r>
            <a:r>
              <a:rPr lang="pt-BR" b="0" i="0" dirty="0">
                <a:effectLst/>
              </a:rPr>
              <a:t>, incluindo o número de camadas, o número de nós (que corresponde à quantidade de pesos) e as funções de ativação empregadas.</a:t>
            </a:r>
          </a:p>
          <a:p>
            <a:pPr lvl="1">
              <a:buFont typeface="Wingdings" panose="05000000000000000000" pitchFamily="2" charset="2"/>
              <a:buChar char="§"/>
            </a:pPr>
            <a:r>
              <a:rPr lang="pt-BR" b="0" i="0" dirty="0">
                <a:effectLst/>
              </a:rPr>
              <a:t>A </a:t>
            </a:r>
            <a:r>
              <a:rPr lang="pt-BR" b="1" i="1" dirty="0">
                <a:solidFill>
                  <a:srgbClr val="7030A0"/>
                </a:solidFill>
                <a:effectLst/>
              </a:rPr>
              <a:t>quantidade de pesos </a:t>
            </a:r>
            <a:r>
              <a:rPr lang="pt-BR" b="0" i="0" dirty="0">
                <a:effectLst/>
              </a:rPr>
              <a:t>de uma rede está associada aos seus </a:t>
            </a:r>
            <a:r>
              <a:rPr lang="pt-BR" b="1" i="1" dirty="0">
                <a:solidFill>
                  <a:srgbClr val="7030A0"/>
                </a:solidFill>
                <a:effectLst/>
              </a:rPr>
              <a:t>graus de liberdade</a:t>
            </a:r>
            <a:r>
              <a:rPr lang="pt-BR" b="0" i="0" dirty="0">
                <a:effectLst/>
              </a:rPr>
              <a:t>, ou seja, a </a:t>
            </a:r>
            <a:r>
              <a:rPr lang="pt-BR" b="1" i="1" dirty="0">
                <a:solidFill>
                  <a:srgbClr val="7030A0"/>
                </a:solidFill>
                <a:effectLst/>
              </a:rPr>
              <a:t>capacidade da rede de aproximar diferentes tipos de funções</a:t>
            </a:r>
            <a:r>
              <a:rPr lang="pt-BR" b="0" i="0" dirty="0">
                <a:effectLst/>
              </a:rPr>
              <a:t>.</a:t>
            </a:r>
            <a:endParaRPr lang="pt-BR" dirty="0"/>
          </a:p>
          <a:p>
            <a:r>
              <a:rPr lang="pt-BR" dirty="0"/>
              <a:t>Portanto, assim como polinômios, que podem </a:t>
            </a:r>
            <a:r>
              <a:rPr lang="pt-BR" b="1" i="1" dirty="0">
                <a:solidFill>
                  <a:srgbClr val="0070C0"/>
                </a:solidFill>
              </a:rPr>
              <a:t>aproximar qualquer tipo de função</a:t>
            </a:r>
            <a:r>
              <a:rPr lang="pt-BR" dirty="0">
                <a:solidFill>
                  <a:srgbClr val="0070C0"/>
                </a:solidFill>
              </a:rPr>
              <a:t> </a:t>
            </a:r>
            <a:r>
              <a:rPr lang="pt-BR" dirty="0"/>
              <a:t>(linear ou não linear) devido a seus </a:t>
            </a:r>
            <a:r>
              <a:rPr lang="pt-BR" b="1" i="1" dirty="0">
                <a:solidFill>
                  <a:srgbClr val="0070C0"/>
                </a:solidFill>
              </a:rPr>
              <a:t>graus de liberdade</a:t>
            </a:r>
            <a:r>
              <a:rPr lang="pt-BR" dirty="0"/>
              <a:t>, as </a:t>
            </a:r>
            <a:r>
              <a:rPr lang="pt-BR" b="1" i="1" dirty="0">
                <a:solidFill>
                  <a:srgbClr val="0070C0"/>
                </a:solidFill>
              </a:rPr>
              <a:t>redes neurais podem fazer o mesmo</a:t>
            </a:r>
            <a:r>
              <a:rPr lang="pt-BR" dirty="0"/>
              <a:t>, bastando apenas que </a:t>
            </a:r>
            <a:r>
              <a:rPr lang="pt-BR" b="1" i="1" dirty="0">
                <a:solidFill>
                  <a:srgbClr val="0070C0"/>
                </a:solidFill>
              </a:rPr>
              <a:t>encontremos sua complexidade ideal</a:t>
            </a:r>
            <a:r>
              <a:rPr lang="pt-BR" dirty="0"/>
              <a:t>, ou seja, sua arquitetura.</a:t>
            </a:r>
          </a:p>
        </p:txBody>
      </p:sp>
    </p:spTree>
    <p:extLst>
      <p:ext uri="{BB962C8B-B14F-4D97-AF65-F5344CB8AC3E}">
        <p14:creationId xmlns:p14="http://schemas.microsoft.com/office/powerpoint/2010/main" val="2307883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xmlns="" id="{FE65592C-B0D6-412A-1B41-23EDA4B75A92}"/>
              </a:ext>
            </a:extLst>
          </p:cNvPr>
          <p:cNvSpPr>
            <a:spLocks noGrp="1"/>
          </p:cNvSpPr>
          <p:nvPr>
            <p:ph idx="1"/>
          </p:nvPr>
        </p:nvSpPr>
        <p:spPr>
          <a:xfrm>
            <a:off x="838200" y="1825624"/>
            <a:ext cx="11109960" cy="5032375"/>
          </a:xfrm>
        </p:spPr>
        <p:txBody>
          <a:bodyPr>
            <a:normAutofit/>
          </a:bodyPr>
          <a:lstStyle/>
          <a:p>
            <a:r>
              <a:rPr lang="pt-BR" dirty="0"/>
              <a:t>Por exemplo, uma rede neural com </a:t>
            </a:r>
            <a:r>
              <a:rPr lang="pt-BR" b="1" i="1" dirty="0">
                <a:solidFill>
                  <a:srgbClr val="00B050"/>
                </a:solidFill>
              </a:rPr>
              <a:t>uma camada oculta</a:t>
            </a:r>
            <a:r>
              <a:rPr lang="pt-BR" b="1" i="1" dirty="0"/>
              <a:t> </a:t>
            </a:r>
            <a:r>
              <a:rPr lang="pt-BR" b="0" i="0" dirty="0">
                <a:effectLst/>
              </a:rPr>
              <a:t>com um número </a:t>
            </a:r>
            <a:r>
              <a:rPr lang="pt-BR" b="1" i="1" dirty="0">
                <a:solidFill>
                  <a:srgbClr val="00B050"/>
                </a:solidFill>
                <a:effectLst/>
              </a:rPr>
              <a:t>suficientemente grande de nós</a:t>
            </a:r>
            <a:r>
              <a:rPr lang="pt-BR" dirty="0">
                <a:effectLst/>
              </a:rPr>
              <a:t> pode </a:t>
            </a:r>
            <a:r>
              <a:rPr lang="pt-BR" b="1" i="1" dirty="0">
                <a:solidFill>
                  <a:srgbClr val="7030A0"/>
                </a:solidFill>
              </a:rPr>
              <a:t>aproximar</a:t>
            </a:r>
            <a:r>
              <a:rPr lang="pt-BR" dirty="0"/>
              <a:t> praticamente qualquer </a:t>
            </a:r>
            <a:r>
              <a:rPr lang="pt-BR" b="1" i="1" dirty="0">
                <a:solidFill>
                  <a:srgbClr val="7030A0"/>
                </a:solidFill>
              </a:rPr>
              <a:t>função contínua</a:t>
            </a:r>
            <a:r>
              <a:rPr lang="pt-BR" dirty="0"/>
              <a:t>.</a:t>
            </a:r>
          </a:p>
          <a:p>
            <a:r>
              <a:rPr lang="pt-BR" dirty="0"/>
              <a:t>Com </a:t>
            </a:r>
            <a:r>
              <a:rPr lang="pt-BR" b="1" i="1" dirty="0">
                <a:solidFill>
                  <a:srgbClr val="00B050"/>
                </a:solidFill>
              </a:rPr>
              <a:t>duas camadas ocultas</a:t>
            </a:r>
            <a:r>
              <a:rPr lang="pt-BR" dirty="0"/>
              <a:t>, até </a:t>
            </a:r>
            <a:r>
              <a:rPr lang="pt-BR" b="1" i="1" dirty="0">
                <a:solidFill>
                  <a:srgbClr val="00B0F0"/>
                </a:solidFill>
              </a:rPr>
              <a:t>funções descontínuas</a:t>
            </a:r>
            <a:r>
              <a:rPr lang="pt-BR" b="1" i="1" dirty="0">
                <a:solidFill>
                  <a:srgbClr val="00B050"/>
                </a:solidFill>
              </a:rPr>
              <a:t> </a:t>
            </a:r>
            <a:r>
              <a:rPr lang="pt-BR" dirty="0"/>
              <a:t>podem ser </a:t>
            </a:r>
            <a:r>
              <a:rPr lang="pt-BR" b="1" i="1" dirty="0">
                <a:solidFill>
                  <a:srgbClr val="00B050"/>
                </a:solidFill>
              </a:rPr>
              <a:t>aproximadas</a:t>
            </a:r>
            <a:r>
              <a:rPr lang="pt-BR" dirty="0"/>
              <a:t>.</a:t>
            </a:r>
          </a:p>
          <a:p>
            <a:r>
              <a:rPr lang="pt-BR" dirty="0"/>
              <a:t>Portanto, dizemos que as redes neurais possuem </a:t>
            </a:r>
            <a:r>
              <a:rPr lang="pt-BR" b="1" i="1" dirty="0">
                <a:solidFill>
                  <a:srgbClr val="002060"/>
                </a:solidFill>
              </a:rPr>
              <a:t>capacidade de aproximação universal </a:t>
            </a:r>
            <a:r>
              <a:rPr lang="pt-BR" dirty="0"/>
              <a:t>de funções.</a:t>
            </a:r>
          </a:p>
          <a:p>
            <a:r>
              <a:rPr lang="pt-BR" dirty="0"/>
              <a:t>Desta forma, as redes neurais podem resolver </a:t>
            </a:r>
            <a:r>
              <a:rPr lang="pt-BR" b="1" i="1" dirty="0">
                <a:solidFill>
                  <a:srgbClr val="7030A0"/>
                </a:solidFill>
              </a:rPr>
              <a:t>problemas de regressão e classificação</a:t>
            </a:r>
            <a:r>
              <a:rPr lang="pt-BR" dirty="0"/>
              <a:t> e uma grande gama de outros problemas.</a:t>
            </a:r>
          </a:p>
          <a:p>
            <a:r>
              <a:rPr lang="pt-BR" dirty="0"/>
              <a:t>O desafio é encontrar a arquitetura ideal para a aproximação.</a:t>
            </a:r>
          </a:p>
          <a:p>
            <a:r>
              <a:rPr lang="pt-BR" dirty="0"/>
              <a:t>Veremos alguns exemplos desta capacidade de aproximação a seguir.</a:t>
            </a:r>
          </a:p>
          <a:p>
            <a:endParaRPr lang="pt-BR" dirty="0"/>
          </a:p>
        </p:txBody>
      </p:sp>
    </p:spTree>
    <p:extLst>
      <p:ext uri="{BB962C8B-B14F-4D97-AF65-F5344CB8AC3E}">
        <p14:creationId xmlns:p14="http://schemas.microsoft.com/office/powerpoint/2010/main" val="1518596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005A512-891B-5DE5-DF34-8745F87C6543}"/>
              </a:ext>
            </a:extLst>
          </p:cNvPr>
          <p:cNvSpPr>
            <a:spLocks noGrp="1"/>
          </p:cNvSpPr>
          <p:nvPr>
            <p:ph type="title"/>
          </p:nvPr>
        </p:nvSpPr>
        <p:spPr/>
        <p:txBody>
          <a:bodyPr/>
          <a:lstStyle/>
          <a:p>
            <a:r>
              <a:rPr lang="pt-BR" dirty="0"/>
              <a:t>Aproximação universal de funções em problemas de classificação</a:t>
            </a:r>
          </a:p>
        </p:txBody>
      </p:sp>
      <p:sp>
        <p:nvSpPr>
          <p:cNvPr id="3" name="Espaço Reservado para Conteúdo 2">
            <a:extLst>
              <a:ext uri="{FF2B5EF4-FFF2-40B4-BE49-F238E27FC236}">
                <a16:creationId xmlns:a16="http://schemas.microsoft.com/office/drawing/2014/main" xmlns="" id="{E333A0AE-D595-3442-33CD-F72D80B2B416}"/>
              </a:ext>
            </a:extLst>
          </p:cNvPr>
          <p:cNvSpPr>
            <a:spLocks noGrp="1"/>
          </p:cNvSpPr>
          <p:nvPr>
            <p:ph idx="1"/>
          </p:nvPr>
        </p:nvSpPr>
        <p:spPr>
          <a:xfrm>
            <a:off x="7624312" y="1825624"/>
            <a:ext cx="4394968" cy="5032375"/>
          </a:xfrm>
        </p:spPr>
        <p:txBody>
          <a:bodyPr>
            <a:normAutofit lnSpcReduction="10000"/>
          </a:bodyPr>
          <a:lstStyle/>
          <a:p>
            <a:r>
              <a:rPr lang="pt-BR" dirty="0"/>
              <a:t>Fig. 1: Um nó aproxima uma função de limiar suave. </a:t>
            </a:r>
          </a:p>
          <a:p>
            <a:r>
              <a:rPr lang="pt-BR" dirty="0"/>
              <a:t>Fig. 2: Combinando duas funções de limiar suave com direções opostas, podemos obter uma função com formato de onda.</a:t>
            </a:r>
          </a:p>
          <a:p>
            <a:r>
              <a:rPr lang="pt-BR" dirty="0"/>
              <a:t>Fig. 3: Combinando duas ondas perpendiculares, nós obtemos uma função com formato triangular.</a:t>
            </a:r>
          </a:p>
        </p:txBody>
      </p:sp>
      <p:pic>
        <p:nvPicPr>
          <p:cNvPr id="4" name="Picture 7">
            <a:extLst>
              <a:ext uri="{FF2B5EF4-FFF2-40B4-BE49-F238E27FC236}">
                <a16:creationId xmlns:a16="http://schemas.microsoft.com/office/drawing/2014/main" xmlns="" id="{D2FBEE18-0AA4-BB9C-A279-751EEAE57E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32080" y="2686421"/>
            <a:ext cx="2205787" cy="2065469"/>
          </a:xfrm>
          <a:prstGeom prst="rect">
            <a:avLst/>
          </a:prstGeom>
        </p:spPr>
      </p:pic>
      <p:pic>
        <p:nvPicPr>
          <p:cNvPr id="5" name="Picture 8">
            <a:extLst>
              <a:ext uri="{FF2B5EF4-FFF2-40B4-BE49-F238E27FC236}">
                <a16:creationId xmlns:a16="http://schemas.microsoft.com/office/drawing/2014/main" xmlns="" id="{81602EE4-318F-6C1F-C2BB-1F194B944A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28301" y="4749486"/>
            <a:ext cx="2013344" cy="2065469"/>
          </a:xfrm>
          <a:prstGeom prst="rect">
            <a:avLst/>
          </a:prstGeom>
        </p:spPr>
      </p:pic>
      <p:pic>
        <p:nvPicPr>
          <p:cNvPr id="6" name="Picture 9">
            <a:extLst>
              <a:ext uri="{FF2B5EF4-FFF2-40B4-BE49-F238E27FC236}">
                <a16:creationId xmlns:a16="http://schemas.microsoft.com/office/drawing/2014/main" xmlns="" id="{49AE302C-AECD-A159-1DD7-414B447023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2733678" y="2686422"/>
            <a:ext cx="2191657" cy="2063064"/>
          </a:xfrm>
          <a:prstGeom prst="rect">
            <a:avLst/>
          </a:prstGeom>
        </p:spPr>
      </p:pic>
      <p:pic>
        <p:nvPicPr>
          <p:cNvPr id="7" name="Picture 10">
            <a:extLst>
              <a:ext uri="{FF2B5EF4-FFF2-40B4-BE49-F238E27FC236}">
                <a16:creationId xmlns:a16="http://schemas.microsoft.com/office/drawing/2014/main" xmlns="" id="{F641EE40-2961-A296-2FC2-96E47FD924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2835277" y="4749486"/>
            <a:ext cx="1988457" cy="2066691"/>
          </a:xfrm>
          <a:prstGeom prst="rect">
            <a:avLst/>
          </a:prstGeom>
        </p:spPr>
      </p:pic>
      <p:pic>
        <p:nvPicPr>
          <p:cNvPr id="8" name="Picture 11">
            <a:extLst>
              <a:ext uri="{FF2B5EF4-FFF2-40B4-BE49-F238E27FC236}">
                <a16:creationId xmlns:a16="http://schemas.microsoft.com/office/drawing/2014/main" xmlns="" id="{D7DF8E19-0E15-D338-81FD-8DA141E06B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5150930" y="2685972"/>
            <a:ext cx="2170930" cy="2063514"/>
          </a:xfrm>
          <a:prstGeom prst="rect">
            <a:avLst/>
          </a:prstGeom>
        </p:spPr>
      </p:pic>
      <p:pic>
        <p:nvPicPr>
          <p:cNvPr id="9" name="Picture 12">
            <a:extLst>
              <a:ext uri="{FF2B5EF4-FFF2-40B4-BE49-F238E27FC236}">
                <a16:creationId xmlns:a16="http://schemas.microsoft.com/office/drawing/2014/main" xmlns="" id="{648BF50B-DDCF-E2F2-9076-E464B08BC6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5227786" y="4751441"/>
            <a:ext cx="2017218" cy="2063514"/>
          </a:xfrm>
          <a:prstGeom prst="rect">
            <a:avLst/>
          </a:prstGeom>
        </p:spPr>
      </p:pic>
      <p:sp>
        <p:nvSpPr>
          <p:cNvPr id="10" name="TextBox 13">
            <a:extLst>
              <a:ext uri="{FF2B5EF4-FFF2-40B4-BE49-F238E27FC236}">
                <a16:creationId xmlns:a16="http://schemas.microsoft.com/office/drawing/2014/main" xmlns="" id="{DECE207D-75C2-C845-459D-AE80A828A502}"/>
              </a:ext>
            </a:extLst>
          </p:cNvPr>
          <p:cNvSpPr txBox="1"/>
          <p:nvPr/>
        </p:nvSpPr>
        <p:spPr>
          <a:xfrm>
            <a:off x="209463" y="1868408"/>
            <a:ext cx="2241201" cy="830997"/>
          </a:xfrm>
          <a:prstGeom prst="rect">
            <a:avLst/>
          </a:prstGeom>
          <a:noFill/>
        </p:spPr>
        <p:txBody>
          <a:bodyPr wrap="square" rtlCol="0">
            <a:spAutoFit/>
          </a:bodyPr>
          <a:lstStyle/>
          <a:p>
            <a:pPr algn="ctr"/>
            <a:r>
              <a:rPr lang="pt-BR" sz="1200" dirty="0"/>
              <a:t>Função AND: MLP sem camada escondida, com apenas um neurônio na camada de saída. </a:t>
            </a:r>
          </a:p>
          <a:p>
            <a:pPr algn="ctr"/>
            <a:r>
              <a:rPr lang="pt-BR" sz="1200" dirty="0"/>
              <a:t>Total: 1 nó.</a:t>
            </a:r>
          </a:p>
        </p:txBody>
      </p:sp>
      <p:sp>
        <p:nvSpPr>
          <p:cNvPr id="11" name="TextBox 14">
            <a:extLst>
              <a:ext uri="{FF2B5EF4-FFF2-40B4-BE49-F238E27FC236}">
                <a16:creationId xmlns:a16="http://schemas.microsoft.com/office/drawing/2014/main" xmlns="" id="{B9B0A5CE-F33C-E5D8-CAC2-9282FB9C7D6D}"/>
              </a:ext>
            </a:extLst>
          </p:cNvPr>
          <p:cNvSpPr txBox="1"/>
          <p:nvPr/>
        </p:nvSpPr>
        <p:spPr>
          <a:xfrm>
            <a:off x="2854301" y="1895730"/>
            <a:ext cx="2078677" cy="830997"/>
          </a:xfrm>
          <a:prstGeom prst="rect">
            <a:avLst/>
          </a:prstGeom>
          <a:noFill/>
        </p:spPr>
        <p:txBody>
          <a:bodyPr wrap="square" rtlCol="0">
            <a:spAutoFit/>
          </a:bodyPr>
          <a:lstStyle/>
          <a:p>
            <a:pPr algn="ctr"/>
            <a:r>
              <a:rPr lang="pt-BR" sz="1200" dirty="0"/>
              <a:t>Função XOR: MLP com 1 camada escondida com 2 nós mais 1 nó na camada de saída.</a:t>
            </a:r>
          </a:p>
          <a:p>
            <a:pPr algn="ctr"/>
            <a:r>
              <a:rPr lang="pt-BR" sz="1200" dirty="0"/>
              <a:t>Total: 3 nós.</a:t>
            </a:r>
          </a:p>
        </p:txBody>
      </p:sp>
      <p:sp>
        <p:nvSpPr>
          <p:cNvPr id="12" name="TextBox 15">
            <a:extLst>
              <a:ext uri="{FF2B5EF4-FFF2-40B4-BE49-F238E27FC236}">
                <a16:creationId xmlns:a16="http://schemas.microsoft.com/office/drawing/2014/main" xmlns="" id="{1835AC81-294F-1E0C-AC7F-BBD6373517F1}"/>
              </a:ext>
            </a:extLst>
          </p:cNvPr>
          <p:cNvSpPr txBox="1"/>
          <p:nvPr/>
        </p:nvSpPr>
        <p:spPr>
          <a:xfrm>
            <a:off x="5275655" y="1895505"/>
            <a:ext cx="2170930" cy="830997"/>
          </a:xfrm>
          <a:prstGeom prst="rect">
            <a:avLst/>
          </a:prstGeom>
          <a:noFill/>
        </p:spPr>
        <p:txBody>
          <a:bodyPr wrap="square" rtlCol="0">
            <a:spAutoFit/>
          </a:bodyPr>
          <a:lstStyle/>
          <a:p>
            <a:pPr algn="ctr"/>
            <a:r>
              <a:rPr lang="pt-BR" sz="1200" dirty="0"/>
              <a:t>Círculos concêntricos: MLP com 1 camada escondida com 4 nós mais 1 nó na camada de saída.</a:t>
            </a:r>
          </a:p>
          <a:p>
            <a:pPr algn="ctr"/>
            <a:r>
              <a:rPr lang="pt-BR" sz="1200" dirty="0"/>
              <a:t>Total: 5 nós.</a:t>
            </a:r>
          </a:p>
        </p:txBody>
      </p:sp>
      <p:sp>
        <p:nvSpPr>
          <p:cNvPr id="13" name="Rectangle 2">
            <a:extLst>
              <a:ext uri="{FF2B5EF4-FFF2-40B4-BE49-F238E27FC236}">
                <a16:creationId xmlns:a16="http://schemas.microsoft.com/office/drawing/2014/main" xmlns="" id="{CBF08074-2853-65C9-3AA9-A314209FC693}"/>
              </a:ext>
            </a:extLst>
          </p:cNvPr>
          <p:cNvSpPr/>
          <p:nvPr/>
        </p:nvSpPr>
        <p:spPr>
          <a:xfrm>
            <a:off x="8628204" y="6581000"/>
            <a:ext cx="3563796" cy="276999"/>
          </a:xfrm>
          <a:prstGeom prst="rect">
            <a:avLst/>
          </a:prstGeom>
        </p:spPr>
        <p:txBody>
          <a:bodyPr wrap="none">
            <a:spAutoFit/>
          </a:bodyPr>
          <a:lstStyle/>
          <a:p>
            <a:pPr lvl="0">
              <a:defRPr/>
            </a:pPr>
            <a:r>
              <a:rPr lang="pt-BR" sz="1200" dirty="0">
                <a:solidFill>
                  <a:srgbClr val="00B0F0"/>
                </a:solidFill>
                <a:hlinkClick r:id="rId9"/>
              </a:rPr>
              <a:t>Exemplo: </a:t>
            </a:r>
            <a:r>
              <a:rPr lang="pt-BR" sz="1200" b="0" dirty="0" err="1">
                <a:solidFill>
                  <a:srgbClr val="00B0F0"/>
                </a:solidFill>
                <a:hlinkClick r:id="rId9"/>
              </a:rPr>
              <a:t>function_approximation_classification.ipynb</a:t>
            </a:r>
            <a:endParaRPr lang="pt-BR" sz="1200" dirty="0">
              <a:solidFill>
                <a:srgbClr val="00B0F0"/>
              </a:solidFill>
            </a:endParaRPr>
          </a:p>
        </p:txBody>
      </p:sp>
    </p:spTree>
    <p:extLst>
      <p:ext uri="{BB962C8B-B14F-4D97-AF65-F5344CB8AC3E}">
        <p14:creationId xmlns:p14="http://schemas.microsoft.com/office/powerpoint/2010/main" val="549754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42EE421-FB6E-B66E-C2B5-3FB1E7D86E0F}"/>
              </a:ext>
            </a:extLst>
          </p:cNvPr>
          <p:cNvSpPr>
            <a:spLocks noGrp="1"/>
          </p:cNvSpPr>
          <p:nvPr>
            <p:ph type="title"/>
          </p:nvPr>
        </p:nvSpPr>
        <p:spPr/>
        <p:txBody>
          <a:bodyPr/>
          <a:lstStyle/>
          <a:p>
            <a:r>
              <a:rPr lang="pt-BR" dirty="0"/>
              <a:t>Aproximação universal de funções em problemas de regressão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D78AD5D-F99D-9EC8-6C9D-7DD5DEC14738}"/>
                  </a:ext>
                </a:extLst>
              </p:cNvPr>
              <p:cNvSpPr>
                <a:spLocks noGrp="1"/>
              </p:cNvSpPr>
              <p:nvPr>
                <p:ph idx="1"/>
              </p:nvPr>
            </p:nvSpPr>
            <p:spPr>
              <a:xfrm>
                <a:off x="7044110" y="1825625"/>
                <a:ext cx="4975170" cy="4667250"/>
              </a:xfrm>
            </p:spPr>
            <p:txBody>
              <a:bodyPr/>
              <a:lstStyle/>
              <a:p>
                <a:r>
                  <a:rPr lang="pt-BR" dirty="0"/>
                  <a:t>Redes neurais podem também ser usadas para aproximar funções como as mostradas abaixo:</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−1</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≤1,</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𝑥</m:t>
                        </m:r>
                      </m:den>
                    </m:f>
                    <m:r>
                      <a:rPr lang="pt-BR" b="0" i="1" smtClean="0">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00,</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sin</m:t>
                        </m:r>
                      </m:fName>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func>
                    <m:r>
                      <a:rPr lang="pt-BR" b="0" i="1" smtClean="0">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6D78AD5D-F99D-9EC8-6C9D-7DD5DEC14738}"/>
                  </a:ext>
                </a:extLst>
              </p:cNvPr>
              <p:cNvSpPr>
                <a:spLocks noGrp="1" noRot="1" noChangeAspect="1" noMove="1" noResize="1" noEditPoints="1" noAdjustHandles="1" noChangeArrowheads="1" noChangeShapeType="1" noTextEdit="1"/>
              </p:cNvSpPr>
              <p:nvPr>
                <p:ph idx="1"/>
              </p:nvPr>
            </p:nvSpPr>
            <p:spPr>
              <a:xfrm>
                <a:off x="7044110" y="1825625"/>
                <a:ext cx="4975170" cy="4667250"/>
              </a:xfrm>
              <a:blipFill>
                <a:blip r:embed="rId3"/>
                <a:stretch>
                  <a:fillRect l="-2206" t="-2089" r="-980"/>
                </a:stretch>
              </a:blipFill>
            </p:spPr>
            <p:txBody>
              <a:bodyPr/>
              <a:lstStyle/>
              <a:p>
                <a:r>
                  <a:rPr lang="pt-BR">
                    <a:noFill/>
                  </a:rPr>
                  <a:t> </a:t>
                </a:r>
              </a:p>
            </p:txBody>
          </p:sp>
        </mc:Fallback>
      </mc:AlternateContent>
      <p:sp>
        <p:nvSpPr>
          <p:cNvPr id="4" name="Rectangle 12">
            <a:extLst>
              <a:ext uri="{FF2B5EF4-FFF2-40B4-BE49-F238E27FC236}">
                <a16:creationId xmlns:a16="http://schemas.microsoft.com/office/drawing/2014/main" xmlns="" id="{004B8D9F-EA51-884B-2340-ECA0D87719EA}"/>
              </a:ext>
            </a:extLst>
          </p:cNvPr>
          <p:cNvSpPr/>
          <p:nvPr/>
        </p:nvSpPr>
        <p:spPr>
          <a:xfrm>
            <a:off x="8780297" y="6581001"/>
            <a:ext cx="3411703" cy="276999"/>
          </a:xfrm>
          <a:prstGeom prst="rect">
            <a:avLst/>
          </a:prstGeom>
        </p:spPr>
        <p:txBody>
          <a:bodyPr wrap="none">
            <a:spAutoFit/>
          </a:bodyPr>
          <a:lstStyle/>
          <a:p>
            <a:pPr lvl="0">
              <a:defRPr/>
            </a:pPr>
            <a:r>
              <a:rPr lang="pt-BR" sz="1200" dirty="0">
                <a:solidFill>
                  <a:srgbClr val="00B0F0"/>
                </a:solidFill>
                <a:hlinkClick r:id="rId4"/>
              </a:rPr>
              <a:t>Exemplo: </a:t>
            </a:r>
            <a:r>
              <a:rPr lang="pt-BR" sz="1200" dirty="0" err="1">
                <a:solidFill>
                  <a:srgbClr val="00B0F0"/>
                </a:solidFill>
                <a:hlinkClick r:id="rId4"/>
              </a:rPr>
              <a:t>function_approximation_regression.ipynb</a:t>
            </a:r>
            <a:endParaRPr lang="pt-BR" sz="1200" dirty="0">
              <a:solidFill>
                <a:srgbClr val="00B0F0"/>
              </a:solidFill>
            </a:endParaRPr>
          </a:p>
        </p:txBody>
      </p:sp>
      <p:pic>
        <p:nvPicPr>
          <p:cNvPr id="5" name="Picture 6">
            <a:extLst>
              <a:ext uri="{FF2B5EF4-FFF2-40B4-BE49-F238E27FC236}">
                <a16:creationId xmlns:a16="http://schemas.microsoft.com/office/drawing/2014/main" xmlns="" id="{7A02CE0C-1109-CC30-3814-9E0425C192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9" t="10064" r="8850"/>
          <a:stretch/>
        </p:blipFill>
        <p:spPr>
          <a:xfrm>
            <a:off x="449798" y="2344054"/>
            <a:ext cx="2908822" cy="1991607"/>
          </a:xfrm>
          <a:prstGeom prst="rect">
            <a:avLst/>
          </a:prstGeom>
        </p:spPr>
      </p:pic>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xmlns="" id="{37CFA1BF-752F-232D-1D18-A3C0A9F87A15}"/>
                  </a:ext>
                </a:extLst>
              </p:cNvPr>
              <p:cNvSpPr/>
              <p:nvPr/>
            </p:nvSpPr>
            <p:spPr>
              <a:xfrm>
                <a:off x="1374057" y="1958900"/>
                <a:ext cx="1237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oMath>
                  </m:oMathPara>
                </a14:m>
                <a:endParaRPr lang="pt-BR" dirty="0"/>
              </a:p>
            </p:txBody>
          </p:sp>
        </mc:Choice>
        <mc:Fallback xmlns="">
          <p:sp>
            <p:nvSpPr>
              <p:cNvPr id="6" name="Rectangle 8">
                <a:extLst>
                  <a:ext uri="{FF2B5EF4-FFF2-40B4-BE49-F238E27FC236}">
                    <a16:creationId xmlns:a16="http://schemas.microsoft.com/office/drawing/2014/main" id="{37CFA1BF-752F-232D-1D18-A3C0A9F87A15}"/>
                  </a:ext>
                </a:extLst>
              </p:cNvPr>
              <p:cNvSpPr>
                <a:spLocks noRot="1" noChangeAspect="1" noMove="1" noResize="1" noEditPoints="1" noAdjustHandles="1" noChangeArrowheads="1" noChangeShapeType="1" noTextEdit="1"/>
              </p:cNvSpPr>
              <p:nvPr/>
            </p:nvSpPr>
            <p:spPr>
              <a:xfrm>
                <a:off x="1374057" y="1958900"/>
                <a:ext cx="1237711" cy="369332"/>
              </a:xfrm>
              <a:prstGeom prst="rect">
                <a:avLst/>
              </a:prstGeom>
              <a:blipFill>
                <a:blip r:embed="rId6"/>
                <a:stretch>
                  <a:fillRect b="-13115"/>
                </a:stretch>
              </a:blipFill>
            </p:spPr>
            <p:txBody>
              <a:bodyPr/>
              <a:lstStyle/>
              <a:p>
                <a:r>
                  <a:rPr lang="pt-BR">
                    <a:noFill/>
                  </a:rPr>
                  <a:t> </a:t>
                </a:r>
              </a:p>
            </p:txBody>
          </p:sp>
        </mc:Fallback>
      </mc:AlternateContent>
      <p:pic>
        <p:nvPicPr>
          <p:cNvPr id="7" name="Picture 10">
            <a:extLst>
              <a:ext uri="{FF2B5EF4-FFF2-40B4-BE49-F238E27FC236}">
                <a16:creationId xmlns:a16="http://schemas.microsoft.com/office/drawing/2014/main" xmlns="" id="{A1EE70FB-F75E-FDE4-4EEF-9E2BE2155A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90" t="10911" r="9440"/>
          <a:stretch/>
        </p:blipFill>
        <p:spPr>
          <a:xfrm>
            <a:off x="3900754" y="2344086"/>
            <a:ext cx="2936926" cy="1991900"/>
          </a:xfrm>
          <a:prstGeom prst="rect">
            <a:avLst/>
          </a:prstGeom>
        </p:spPr>
      </p:pic>
      <mc:AlternateContent xmlns:mc="http://schemas.openxmlformats.org/markup-compatibility/2006" xmlns:a14="http://schemas.microsoft.com/office/drawing/2010/main">
        <mc:Choice Requires="a14">
          <p:sp>
            <p:nvSpPr>
              <p:cNvPr id="8" name="Rectangle 11">
                <a:extLst>
                  <a:ext uri="{FF2B5EF4-FFF2-40B4-BE49-F238E27FC236}">
                    <a16:creationId xmlns:a16="http://schemas.microsoft.com/office/drawing/2014/main" xmlns="" id="{50A51BC6-8316-48F1-FB72-6B54534B51E6}"/>
                  </a:ext>
                </a:extLst>
              </p:cNvPr>
              <p:cNvSpPr/>
              <p:nvPr/>
            </p:nvSpPr>
            <p:spPr>
              <a:xfrm>
                <a:off x="4977320" y="1715500"/>
                <a:ext cx="112473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𝑥</m:t>
                          </m:r>
                        </m:den>
                      </m:f>
                    </m:oMath>
                  </m:oMathPara>
                </a14:m>
                <a:endParaRPr lang="pt-BR" dirty="0"/>
              </a:p>
            </p:txBody>
          </p:sp>
        </mc:Choice>
        <mc:Fallback xmlns="">
          <p:sp>
            <p:nvSpPr>
              <p:cNvPr id="8" name="Rectangle 11">
                <a:extLst>
                  <a:ext uri="{FF2B5EF4-FFF2-40B4-BE49-F238E27FC236}">
                    <a16:creationId xmlns:a16="http://schemas.microsoft.com/office/drawing/2014/main" id="{50A51BC6-8316-48F1-FB72-6B54534B51E6}"/>
                  </a:ext>
                </a:extLst>
              </p:cNvPr>
              <p:cNvSpPr>
                <a:spLocks noRot="1" noChangeAspect="1" noMove="1" noResize="1" noEditPoints="1" noAdjustHandles="1" noChangeArrowheads="1" noChangeShapeType="1" noTextEdit="1"/>
              </p:cNvSpPr>
              <p:nvPr/>
            </p:nvSpPr>
            <p:spPr>
              <a:xfrm>
                <a:off x="4977320" y="1715500"/>
                <a:ext cx="1124731" cy="612732"/>
              </a:xfrm>
              <a:prstGeom prst="rect">
                <a:avLst/>
              </a:prstGeom>
              <a:blipFill>
                <a:blip r:embed="rId8"/>
                <a:stretch>
                  <a:fillRect/>
                </a:stretch>
              </a:blipFill>
            </p:spPr>
            <p:txBody>
              <a:bodyPr/>
              <a:lstStyle/>
              <a:p>
                <a:r>
                  <a:rPr lang="pt-BR">
                    <a:noFill/>
                  </a:rPr>
                  <a:t> </a:t>
                </a:r>
              </a:p>
            </p:txBody>
          </p:sp>
        </mc:Fallback>
      </mc:AlternateContent>
      <p:pic>
        <p:nvPicPr>
          <p:cNvPr id="9" name="Picture 13">
            <a:extLst>
              <a:ext uri="{FF2B5EF4-FFF2-40B4-BE49-F238E27FC236}">
                <a16:creationId xmlns:a16="http://schemas.microsoft.com/office/drawing/2014/main" xmlns="" id="{89152F80-D136-C543-AAC0-3A5159ADCF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654" r="9383"/>
          <a:stretch/>
        </p:blipFill>
        <p:spPr>
          <a:xfrm>
            <a:off x="2096847" y="4710274"/>
            <a:ext cx="3051045" cy="2005486"/>
          </a:xfrm>
          <a:prstGeom prst="rect">
            <a:avLst/>
          </a:prstGeom>
        </p:spPr>
      </p:pic>
      <mc:AlternateContent xmlns:mc="http://schemas.openxmlformats.org/markup-compatibility/2006" xmlns:a14="http://schemas.microsoft.com/office/drawing/2010/main">
        <mc:Choice Requires="a14">
          <p:sp>
            <p:nvSpPr>
              <p:cNvPr id="10" name="Rectangle 14">
                <a:extLst>
                  <a:ext uri="{FF2B5EF4-FFF2-40B4-BE49-F238E27FC236}">
                    <a16:creationId xmlns:a16="http://schemas.microsoft.com/office/drawing/2014/main" xmlns="" id="{C9DB6B1E-76F9-36CF-95C4-7AA55ED251F1}"/>
                  </a:ext>
                </a:extLst>
              </p:cNvPr>
              <p:cNvSpPr/>
              <p:nvPr/>
            </p:nvSpPr>
            <p:spPr>
              <a:xfrm>
                <a:off x="2992297" y="4340617"/>
                <a:ext cx="1608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func>
                    </m:oMath>
                  </m:oMathPara>
                </a14:m>
                <a:endParaRPr lang="pt-BR" dirty="0"/>
              </a:p>
            </p:txBody>
          </p:sp>
        </mc:Choice>
        <mc:Fallback xmlns="">
          <p:sp>
            <p:nvSpPr>
              <p:cNvPr id="10" name="Rectangle 14">
                <a:extLst>
                  <a:ext uri="{FF2B5EF4-FFF2-40B4-BE49-F238E27FC236}">
                    <a16:creationId xmlns:a16="http://schemas.microsoft.com/office/drawing/2014/main" id="{C9DB6B1E-76F9-36CF-95C4-7AA55ED251F1}"/>
                  </a:ext>
                </a:extLst>
              </p:cNvPr>
              <p:cNvSpPr>
                <a:spLocks noRot="1" noChangeAspect="1" noMove="1" noResize="1" noEditPoints="1" noAdjustHandles="1" noChangeArrowheads="1" noChangeShapeType="1" noTextEdit="1"/>
              </p:cNvSpPr>
              <p:nvPr/>
            </p:nvSpPr>
            <p:spPr>
              <a:xfrm>
                <a:off x="2992297" y="4340617"/>
                <a:ext cx="1608837"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223536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89193" cy="5032376"/>
          </a:xfrm>
        </p:spPr>
        <p:txBody>
          <a:bodyPr/>
          <a:lstStyle/>
          <a:p>
            <a:r>
              <a:rPr lang="pt-BR" b="1" dirty="0"/>
              <a:t>Quiz</a:t>
            </a:r>
            <a:r>
              <a:rPr lang="pt-BR" dirty="0"/>
              <a:t>: “</a:t>
            </a:r>
            <a:r>
              <a:rPr lang="pt-BR" i="1" dirty="0"/>
              <a:t>T320 - Quiz – Redes Neurais Artificiais (Parte IV)</a:t>
            </a:r>
            <a:r>
              <a:rPr lang="pt-BR" dirty="0"/>
              <a:t>” que se encontra no MS Teams.</a:t>
            </a:r>
          </a:p>
          <a:p>
            <a:r>
              <a:rPr lang="pt-BR" b="1" dirty="0"/>
              <a:t>Exercício Prático</a:t>
            </a:r>
            <a:r>
              <a:rPr lang="pt-BR" dirty="0"/>
              <a:t>: </a:t>
            </a:r>
            <a:r>
              <a:rPr lang="pt-BR" b="1" dirty="0">
                <a:hlinkClick r:id="rId3"/>
              </a:rPr>
              <a:t>Laboratório #7</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13755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54838" cy="5032375"/>
          </a:xfrm>
        </p:spPr>
        <p:txBody>
          <a:bodyPr>
            <a:normAutofit/>
          </a:bodyPr>
          <a:lstStyle/>
          <a:p>
            <a:r>
              <a:rPr lang="pt-BR" dirty="0"/>
              <a:t>Ela também é chamada de </a:t>
            </a:r>
            <a:r>
              <a:rPr lang="pt-BR" b="1" i="1" dirty="0">
                <a:solidFill>
                  <a:srgbClr val="00B050"/>
                </a:solidFill>
              </a:rPr>
              <a:t>rede densamente conectada e </a:t>
            </a:r>
            <a:r>
              <a:rPr lang="pt-BR" b="1" i="1" dirty="0">
                <a:solidFill>
                  <a:srgbClr val="0070C0"/>
                </a:solidFill>
              </a:rPr>
              <a:t>de alimentação direta</a:t>
            </a:r>
            <a:r>
              <a:rPr lang="pt-BR" b="1" i="1" dirty="0">
                <a:solidFill>
                  <a:srgbClr val="00B050"/>
                </a:solidFill>
              </a:rPr>
              <a:t> </a:t>
            </a:r>
            <a:r>
              <a:rPr lang="pt-BR" dirty="0"/>
              <a:t>(do inglês, </a:t>
            </a:r>
            <a:r>
              <a:rPr lang="pt-BR" i="1" dirty="0" err="1"/>
              <a:t>Dense</a:t>
            </a:r>
            <a:r>
              <a:rPr lang="pt-BR" i="1" dirty="0"/>
              <a:t> Neural Network</a:t>
            </a:r>
            <a:r>
              <a:rPr lang="pt-BR" dirty="0"/>
              <a:t> - DNN).</a:t>
            </a:r>
          </a:p>
          <a:p>
            <a:pPr lvl="1">
              <a:buFont typeface="Wingdings" panose="05000000000000000000" pitchFamily="2" charset="2"/>
              <a:buChar char="§"/>
            </a:pPr>
            <a:r>
              <a:rPr lang="pt-BR" dirty="0"/>
              <a:t>Cada uma das saídas de uma camada </a:t>
            </a:r>
            <a:r>
              <a:rPr lang="pt-BR" b="1" i="1" dirty="0">
                <a:solidFill>
                  <a:srgbClr val="7030A0"/>
                </a:solidFill>
              </a:rPr>
              <a:t>se conecta a todos os nós</a:t>
            </a:r>
            <a:r>
              <a:rPr lang="pt-BR" dirty="0"/>
              <a:t> da camada seguinte através de pesos sinápticos.</a:t>
            </a:r>
          </a:p>
          <a:p>
            <a:pPr lvl="1">
              <a:buFont typeface="Wingdings" panose="05000000000000000000" pitchFamily="2" charset="2"/>
              <a:buChar char="§"/>
            </a:pPr>
            <a:r>
              <a:rPr lang="pt-BR" dirty="0"/>
              <a:t>Os </a:t>
            </a:r>
            <a:r>
              <a:rPr lang="pt-BR" b="1" i="1" dirty="0">
                <a:solidFill>
                  <a:srgbClr val="7030A0"/>
                </a:solidFill>
              </a:rPr>
              <a:t>dados fluem através da rede em uma única direção</a:t>
            </a:r>
            <a:r>
              <a:rPr lang="pt-BR" dirty="0"/>
              <a:t>, da camada de entrada para a camada de saída, </a:t>
            </a:r>
            <a:r>
              <a:rPr lang="pt-BR" b="1" i="1" dirty="0">
                <a:solidFill>
                  <a:srgbClr val="0070C0"/>
                </a:solidFill>
              </a:rPr>
              <a:t>sem ciclos de realimentação</a:t>
            </a:r>
            <a:r>
              <a:rPr lang="pt-BR" dirty="0"/>
              <a:t>.</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619510" y="162642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A39FA66-770B-0710-A6AE-D7E328F45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5823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7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upo 40"/>
          <p:cNvGrpSpPr/>
          <p:nvPr/>
        </p:nvGrpSpPr>
        <p:grpSpPr>
          <a:xfrm>
            <a:off x="3470196" y="2403432"/>
            <a:ext cx="3194373" cy="1413976"/>
            <a:chOff x="3470196" y="2403432"/>
            <a:chExt cx="3194373" cy="1413976"/>
          </a:xfrm>
        </p:grpSpPr>
        <p:sp>
          <p:nvSpPr>
            <p:cNvPr id="4" name="Elipse 3"/>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1</a:t>
              </a:r>
            </a:p>
          </p:txBody>
        </p:sp>
        <p:sp>
          <p:nvSpPr>
            <p:cNvPr id="5" name="Elipse 4"/>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a:t>
              </a:r>
            </a:p>
          </p:txBody>
        </p:sp>
        <p:sp>
          <p:nvSpPr>
            <p:cNvPr id="6" name="Elipse 5"/>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3</a:t>
              </a:r>
            </a:p>
          </p:txBody>
        </p:sp>
        <p:cxnSp>
          <p:nvCxnSpPr>
            <p:cNvPr id="8" name="Conector de seta reta 7"/>
            <p:cNvCxnSpPr>
              <a:stCxn id="4" idx="6"/>
              <a:endCxn id="6"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6"/>
              <a:endCxn id="6"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a:stCxn id="6"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 name="Conector de seta reta 15"/>
            <p:cNvCxnSpPr>
              <a:stCxn id="15" idx="3"/>
              <a:endCxn id="4"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0" name="Conector de seta reta 19"/>
            <p:cNvCxnSpPr>
              <a:stCxn id="19" idx="3"/>
              <a:endCxn id="5"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3"/>
              <a:endCxn id="5"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19" idx="3"/>
              <a:endCxn id="4"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4" name="CaixaDeTexto 33"/>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5"/>
                  <a:stretch>
                    <a:fillRect r="-234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5"/>
                <p:cNvSpPr txBox="1"/>
                <p:nvPr/>
              </p:nvSpPr>
              <p:spPr>
                <a:xfrm>
                  <a:off x="5082877" y="3349408"/>
                  <a:ext cx="290146" cy="280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6" name="CaixaDeTexto 35"/>
                <p:cNvSpPr txBox="1">
                  <a:spLocks noRot="1" noChangeAspect="1" noMove="1" noResize="1" noEditPoints="1" noAdjustHandles="1" noChangeArrowheads="1" noChangeShapeType="1" noTextEdit="1"/>
                </p:cNvSpPr>
                <p:nvPr/>
              </p:nvSpPr>
              <p:spPr>
                <a:xfrm>
                  <a:off x="5082877" y="3349408"/>
                  <a:ext cx="290146" cy="280461"/>
                </a:xfrm>
                <a:prstGeom prst="rect">
                  <a:avLst/>
                </a:prstGeom>
                <a:blipFill rotWithShape="0">
                  <a:blip r:embed="rId6"/>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36"/>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37" name="CaixaDeTexto 36"/>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7"/>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40" name="CaixaDeTexto 39"/>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10"/>
                  <a:stretch>
                    <a:fillRect r="-20833"/>
                  </a:stretch>
                </a:blipFill>
              </p:spPr>
              <p:txBody>
                <a:bodyPr/>
                <a:lstStyle/>
                <a:p>
                  <a:r>
                    <a:rPr lang="pt-BR">
                      <a:noFill/>
                    </a:rPr>
                    <a:t> </a:t>
                  </a:r>
                </a:p>
              </p:txBody>
            </p:sp>
          </mc:Fallback>
        </mc:AlternateContent>
      </p:grpSp>
      <p:grpSp>
        <p:nvGrpSpPr>
          <p:cNvPr id="25" name="Grupo 24"/>
          <p:cNvGrpSpPr/>
          <p:nvPr/>
        </p:nvGrpSpPr>
        <p:grpSpPr>
          <a:xfrm>
            <a:off x="6825355" y="3349408"/>
            <a:ext cx="4415416" cy="2812519"/>
            <a:chOff x="2462905" y="1458051"/>
            <a:chExt cx="4415416" cy="2812519"/>
          </a:xfrm>
        </p:grpSpPr>
        <p:sp>
          <p:nvSpPr>
            <p:cNvPr id="30"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33"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115"/>
            <p:cNvCxnSpPr>
              <a:stCxn id="35"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45"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11"/>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6"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12"/>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47"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13"/>
                  <a:stretch>
                    <a:fillRect r="-684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48"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14"/>
                  <a:stretch>
                    <a:fillRect r="-15385"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49"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15"/>
                  <a:stretch>
                    <a:fillRect r="-17308" b="-6667"/>
                  </a:stretch>
                </a:blipFill>
              </p:spPr>
              <p:txBody>
                <a:bodyPr/>
                <a:lstStyle/>
                <a:p>
                  <a:r>
                    <a:rPr lang="pt-BR">
                      <a:noFill/>
                    </a:rPr>
                    <a:t> </a:t>
                  </a:r>
                </a:p>
              </p:txBody>
            </p:sp>
          </mc:Fallback>
        </mc:AlternateContent>
        <p:sp>
          <p:nvSpPr>
            <p:cNvPr id="5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5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52"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53"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55"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16"/>
                  <a:stretch>
                    <a:fillRect r="-68421"/>
                  </a:stretch>
                </a:blipFill>
              </p:spPr>
              <p:txBody>
                <a:bodyPr/>
                <a:lstStyle/>
                <a:p>
                  <a:r>
                    <a:rPr lang="pt-BR">
                      <a:noFill/>
                    </a:rPr>
                    <a:t> </a:t>
                  </a:r>
                </a:p>
              </p:txBody>
            </p:sp>
          </mc:Fallback>
        </mc:AlternateContent>
        <p:cxnSp>
          <p:nvCxnSpPr>
            <p:cNvPr id="56" name="Straight Arrow Connector 2"/>
            <p:cNvCxnSpPr>
              <a:stCxn id="30" idx="3"/>
              <a:endCxn id="32"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19"/>
            <p:cNvCxnSpPr>
              <a:stCxn id="30" idx="3"/>
              <a:endCxn id="33"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1"/>
            <p:cNvCxnSpPr>
              <a:stCxn id="31" idx="3"/>
              <a:endCxn id="32"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5"/>
            <p:cNvCxnSpPr>
              <a:stCxn id="53" idx="3"/>
              <a:endCxn id="32"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9"/>
            <p:cNvCxnSpPr>
              <a:stCxn id="54" idx="3"/>
              <a:endCxn id="32"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33"/>
            <p:cNvCxnSpPr>
              <a:stCxn id="31" idx="3"/>
              <a:endCxn id="33"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45"/>
            <p:cNvCxnSpPr>
              <a:stCxn id="53" idx="3"/>
              <a:endCxn id="33"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49"/>
            <p:cNvCxnSpPr>
              <a:stCxn id="54" idx="3"/>
              <a:endCxn id="33"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51"/>
            <p:cNvCxnSpPr>
              <a:stCxn id="32" idx="6"/>
              <a:endCxn id="32"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56"/>
            <p:cNvCxnSpPr>
              <a:stCxn id="33" idx="6"/>
              <a:endCxn id="33"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8"/>
            <p:cNvCxnSpPr>
              <a:stCxn id="32" idx="6"/>
              <a:endCxn id="35"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2"/>
            <p:cNvCxnSpPr>
              <a:stCxn id="33" idx="6"/>
              <a:endCxn id="42"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6"/>
            <p:cNvCxnSpPr>
              <a:stCxn id="32" idx="6"/>
              <a:endCxn id="42"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70"/>
            <p:cNvCxnSpPr>
              <a:stCxn id="33" idx="6"/>
              <a:endCxn id="35"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em curva 69"/>
            <p:cNvCxnSpPr>
              <a:stCxn id="35" idx="6"/>
              <a:endCxn id="32" idx="0"/>
            </p:cNvCxnSpPr>
            <p:nvPr/>
          </p:nvCxnSpPr>
          <p:spPr>
            <a:xfrm flipH="1" flipV="1">
              <a:off x="4461148" y="1671564"/>
              <a:ext cx="1566081" cy="525637"/>
            </a:xfrm>
            <a:prstGeom prst="curvedConnector4">
              <a:avLst>
                <a:gd name="adj1" fmla="val -14597"/>
                <a:gd name="adj2" fmla="val 1434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em curva 70"/>
            <p:cNvCxnSpPr>
              <a:stCxn id="42" idx="6"/>
              <a:endCxn id="33" idx="4"/>
            </p:cNvCxnSpPr>
            <p:nvPr/>
          </p:nvCxnSpPr>
          <p:spPr>
            <a:xfrm flipH="1">
              <a:off x="4461148" y="2849464"/>
              <a:ext cx="1566081" cy="421759"/>
            </a:xfrm>
            <a:prstGeom prst="curvedConnector4">
              <a:avLst>
                <a:gd name="adj1" fmla="val -14597"/>
                <a:gd name="adj2" fmla="val 1542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a:extLst>
              <a:ext uri="{FF2B5EF4-FFF2-40B4-BE49-F238E27FC236}">
                <a16:creationId xmlns:a16="http://schemas.microsoft.com/office/drawing/2014/main" xmlns="" id="{A336B9FD-29E2-35BA-135B-A139CF8C8246}"/>
              </a:ext>
            </a:extLst>
          </p:cNvPr>
          <p:cNvGrpSpPr/>
          <p:nvPr/>
        </p:nvGrpSpPr>
        <p:grpSpPr>
          <a:xfrm>
            <a:off x="1250936" y="4779571"/>
            <a:ext cx="3652869" cy="1909445"/>
            <a:chOff x="1250936" y="4779571"/>
            <a:chExt cx="3652869" cy="1909445"/>
          </a:xfrm>
        </p:grpSpPr>
        <p:grpSp>
          <p:nvGrpSpPr>
            <p:cNvPr id="72" name="Grupo 71"/>
            <p:cNvGrpSpPr/>
            <p:nvPr/>
          </p:nvGrpSpPr>
          <p:grpSpPr>
            <a:xfrm>
              <a:off x="1709432" y="4779571"/>
              <a:ext cx="3194373" cy="1413976"/>
              <a:chOff x="3470196" y="2403432"/>
              <a:chExt cx="3194373" cy="1413976"/>
            </a:xfrm>
          </p:grpSpPr>
          <p:sp>
            <p:nvSpPr>
              <p:cNvPr id="73" name="Elipse 72"/>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4" name="Elipse 73"/>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5" name="Elipse 74"/>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76" name="Conector de seta reta 75"/>
              <p:cNvCxnSpPr>
                <a:stCxn id="73" idx="6"/>
                <a:endCxn id="75"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p:cNvCxnSpPr>
                <a:stCxn id="74" idx="6"/>
                <a:endCxn id="75"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p:cNvCxnSpPr>
                <a:stCxn id="75"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tângulo 78"/>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0" name="Conector de seta reta 79"/>
              <p:cNvCxnSpPr>
                <a:stCxn id="79" idx="3"/>
                <a:endCxn id="73"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tângulo 80"/>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2" name="Conector de seta reta 81"/>
              <p:cNvCxnSpPr>
                <a:stCxn id="81" idx="3"/>
                <a:endCxn id="74"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de seta reta 82"/>
              <p:cNvCxnSpPr>
                <a:stCxn id="79" idx="3"/>
                <a:endCxn id="74"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de seta reta 83"/>
              <p:cNvCxnSpPr>
                <a:stCxn id="81" idx="3"/>
                <a:endCxn id="73"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CaixaDeTexto 84"/>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6" name="CaixaDeTexto 85"/>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7" name="CaixaDeTexto 86"/>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8" name="CaixaDeTexto 87"/>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8" name="CaixaDeTexto 87"/>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17"/>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5082877" y="3349408"/>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9" name="CaixaDeTexto 88"/>
                  <p:cNvSpPr txBox="1">
                    <a:spLocks noRot="1" noChangeAspect="1" noMove="1" noResize="1" noEditPoints="1" noAdjustHandles="1" noChangeArrowheads="1" noChangeShapeType="1" noTextEdit="1"/>
                  </p:cNvSpPr>
                  <p:nvPr/>
                </p:nvSpPr>
                <p:spPr>
                  <a:xfrm>
                    <a:off x="5082877" y="3349408"/>
                    <a:ext cx="290146" cy="279564"/>
                  </a:xfrm>
                  <a:prstGeom prst="rect">
                    <a:avLst/>
                  </a:prstGeom>
                  <a:blipFill rotWithShape="0">
                    <a:blip r:embed="rId18"/>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0" name="CaixaDeTexto 89"/>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1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CaixaDeTexto 91"/>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3" name="CaixaDeTexto 92"/>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20"/>
                    <a:stretch>
                      <a:fillRect r="-20833"/>
                    </a:stretch>
                  </a:blipFill>
                </p:spPr>
                <p:txBody>
                  <a:bodyPr/>
                  <a:lstStyle/>
                  <a:p>
                    <a:r>
                      <a:rPr lang="pt-BR">
                        <a:noFill/>
                      </a:rPr>
                      <a:t> </a:t>
                    </a:r>
                  </a:p>
                </p:txBody>
              </p:sp>
            </mc:Fallback>
          </mc:AlternateContent>
        </p:grpSp>
        <p:sp>
          <p:nvSpPr>
            <p:cNvPr id="94" name="TextBox 129"/>
            <p:cNvSpPr txBox="1"/>
            <p:nvPr/>
          </p:nvSpPr>
          <p:spPr>
            <a:xfrm>
              <a:off x="2339813" y="6227351"/>
              <a:ext cx="1217416" cy="461665"/>
            </a:xfrm>
            <a:prstGeom prst="rect">
              <a:avLst/>
            </a:prstGeom>
            <a:noFill/>
          </p:spPr>
          <p:txBody>
            <a:bodyPr wrap="square" rtlCol="0">
              <a:spAutoFit/>
            </a:bodyPr>
            <a:lstStyle/>
            <a:p>
              <a:pPr algn="ctr"/>
              <a:r>
                <a:rPr lang="pt-BR" sz="1200" dirty="0"/>
                <a:t>Camada #1 (escondida)</a:t>
              </a:r>
            </a:p>
          </p:txBody>
        </p:sp>
        <p:sp>
          <p:nvSpPr>
            <p:cNvPr id="95" name="TextBox 129"/>
            <p:cNvSpPr txBox="1"/>
            <p:nvPr/>
          </p:nvSpPr>
          <p:spPr>
            <a:xfrm>
              <a:off x="3415405" y="6222758"/>
              <a:ext cx="1217416" cy="461665"/>
            </a:xfrm>
            <a:prstGeom prst="rect">
              <a:avLst/>
            </a:prstGeom>
            <a:noFill/>
          </p:spPr>
          <p:txBody>
            <a:bodyPr wrap="square" rtlCol="0">
              <a:spAutoFit/>
            </a:bodyPr>
            <a:lstStyle/>
            <a:p>
              <a:pPr algn="ctr"/>
              <a:r>
                <a:rPr lang="pt-BR" sz="1200" dirty="0"/>
                <a:t>Camada #2 </a:t>
              </a:r>
            </a:p>
            <a:p>
              <a:pPr algn="ctr"/>
              <a:r>
                <a:rPr lang="pt-BR" sz="1200" dirty="0"/>
                <a:t>(de saída)</a:t>
              </a:r>
            </a:p>
          </p:txBody>
        </p:sp>
        <p:sp>
          <p:nvSpPr>
            <p:cNvPr id="3" name="TextBox 129">
              <a:extLst>
                <a:ext uri="{FF2B5EF4-FFF2-40B4-BE49-F238E27FC236}">
                  <a16:creationId xmlns:a16="http://schemas.microsoft.com/office/drawing/2014/main" xmlns="" id="{3BBA07CB-3282-C33E-ED34-06D323092DE7}"/>
                </a:ext>
              </a:extLst>
            </p:cNvPr>
            <p:cNvSpPr txBox="1"/>
            <p:nvPr/>
          </p:nvSpPr>
          <p:spPr>
            <a:xfrm>
              <a:off x="1250936" y="6213010"/>
              <a:ext cx="1217416" cy="461665"/>
            </a:xfrm>
            <a:prstGeom prst="rect">
              <a:avLst/>
            </a:prstGeom>
            <a:noFill/>
          </p:spPr>
          <p:txBody>
            <a:bodyPr wrap="square" rtlCol="0">
              <a:spAutoFit/>
            </a:bodyPr>
            <a:lstStyle/>
            <a:p>
              <a:pPr algn="ctr"/>
              <a:r>
                <a:rPr lang="pt-BR" sz="1200" dirty="0"/>
                <a:t>Camada de</a:t>
              </a:r>
            </a:p>
            <a:p>
              <a:pPr algn="ctr"/>
              <a:r>
                <a:rPr lang="pt-BR" sz="1200" dirty="0"/>
                <a:t>entrada</a:t>
              </a:r>
            </a:p>
          </p:txBody>
        </p:sp>
      </p:grpSp>
    </p:spTree>
    <p:extLst>
      <p:ext uri="{BB962C8B-B14F-4D97-AF65-F5344CB8AC3E}">
        <p14:creationId xmlns:p14="http://schemas.microsoft.com/office/powerpoint/2010/main" val="455897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dirty="0"/>
                  <a:t>Vamos entender esse problema através de um exemplo.</a:t>
                </a:r>
              </a:p>
              <a:p>
                <a:r>
                  <a:rPr lang="pt-BR" dirty="0"/>
                  <a:t>Dada a simplificação de uma rede neural mostrada na figura abaixo, a qual contém</a:t>
                </a:r>
              </a:p>
              <a:p>
                <a:pPr lvl="1">
                  <a:buFont typeface="Wingdings" panose="05000000000000000000" pitchFamily="2" charset="2"/>
                  <a:buChar char="§"/>
                </a:pPr>
                <a:r>
                  <a:rPr lang="pt-BR" dirty="0"/>
                  <a:t>Três nós com as seguintes funções de ativação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a:t>
                </a:r>
              </a:p>
              <a:p>
                <a:pPr lvl="1">
                  <a:buFont typeface="Wingdings" panose="05000000000000000000" pitchFamily="2" charset="2"/>
                  <a:buChar char="§"/>
                </a:pPr>
                <a:r>
                  <a:rPr lang="pt-BR" dirty="0"/>
                  <a:t>Pesos </a:t>
                </a:r>
                <a14:m>
                  <m:oMath xmlns:m="http://schemas.openxmlformats.org/officeDocument/2006/math">
                    <m:r>
                      <a:rPr lang="pt-BR" i="1">
                        <a:latin typeface="Cambria Math" panose="02040503050406030204" pitchFamily="18" charset="0"/>
                      </a:rPr>
                      <m:t>𝑤</m:t>
                    </m:r>
                  </m:oMath>
                </a14:m>
                <a:r>
                  <a:rPr lang="pt-BR" dirty="0"/>
                  <a:t>, 1 e 1, conectando os três nós, respectivamente.</a:t>
                </a:r>
              </a:p>
              <a:p>
                <a:pPr lvl="1">
                  <a:buFont typeface="Wingdings" panose="05000000000000000000" pitchFamily="2" charset="2"/>
                  <a:buChar char="§"/>
                </a:pPr>
                <a:r>
                  <a:rPr lang="pt-BR" dirty="0"/>
                  <a:t>Entrada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=1</m:t>
                    </m:r>
                  </m:oMath>
                </a14:m>
                <a:r>
                  <a:rPr lang="pt-BR" dirty="0"/>
                  <a:t>.</a:t>
                </a:r>
              </a:p>
              <a:p>
                <a:r>
                  <a:rPr lang="pt-BR" dirty="0"/>
                  <a:t>Para atualizarmos o valor do peso </a:t>
                </a:r>
                <a14:m>
                  <m:oMath xmlns:m="http://schemas.openxmlformats.org/officeDocument/2006/math">
                    <m:r>
                      <a:rPr lang="pt-BR" i="1">
                        <a:latin typeface="Cambria Math" panose="02040503050406030204" pitchFamily="18" charset="0"/>
                      </a:rPr>
                      <m:t>𝑤</m:t>
                    </m:r>
                  </m:oMath>
                </a14:m>
                <a:r>
                  <a:rPr lang="pt-BR" dirty="0"/>
                  <a:t> com o gradiente descendente, precisamos encontrar a derivada parcial de </a:t>
                </a:r>
                <a14:m>
                  <m:oMath xmlns:m="http://schemas.openxmlformats.org/officeDocument/2006/math">
                    <m:r>
                      <a:rPr lang="pt-BR" i="1">
                        <a:latin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rPr>
                      <m:t>𝑤</m:t>
                    </m:r>
                  </m:oMath>
                </a14:m>
                <a:r>
                  <a:rPr lang="pt-BR" dirty="0"/>
                  <a:t>.</a:t>
                </a:r>
              </a:p>
              <a:p>
                <a:r>
                  <a:rPr lang="pt-BR" dirty="0"/>
                  <a:t>Para encontrar a derivada, usamos a regra da cadeia</a:t>
                </a:r>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𝑦</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r>
                            <a:rPr lang="pt-BR" sz="2600" i="1">
                              <a:latin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h</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r>
                            <a:rPr lang="pt-BR" sz="2600" i="1">
                              <a:latin typeface="Cambria Math" panose="02040503050406030204" pitchFamily="18" charset="0"/>
                            </a:rPr>
                            <m:t>)</m:t>
                          </m:r>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928" t="-2801" r="-290"/>
                </a:stretch>
              </a:blipFill>
            </p:spPr>
            <p:txBody>
              <a:bodyPr/>
              <a:lstStyle/>
              <a:p>
                <a:r>
                  <a:rPr lang="pt-BR">
                    <a:noFill/>
                  </a:rPr>
                  <a:t> </a:t>
                </a:r>
              </a:p>
            </p:txBody>
          </p:sp>
        </mc:Fallback>
      </mc:AlternateContent>
      <p:grpSp>
        <p:nvGrpSpPr>
          <p:cNvPr id="4" name="Agrupar 23">
            <a:extLst>
              <a:ext uri="{FF2B5EF4-FFF2-40B4-BE49-F238E27FC236}">
                <a16:creationId xmlns:a16="http://schemas.microsoft.com/office/drawing/2014/main" xmlns="" id="{B2B2E9E4-40EA-4EF3-A1B4-7C4B37E726F4}"/>
              </a:ext>
            </a:extLst>
          </p:cNvPr>
          <p:cNvGrpSpPr/>
          <p:nvPr/>
        </p:nvGrpSpPr>
        <p:grpSpPr>
          <a:xfrm>
            <a:off x="2729869" y="6016442"/>
            <a:ext cx="6903711" cy="749666"/>
            <a:chOff x="4473339" y="2985718"/>
            <a:chExt cx="6903711" cy="749666"/>
          </a:xfrm>
        </p:grpSpPr>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xmlns=""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4"/>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xmlns=""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5"/>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xmlns=""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6"/>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xmlns="" id="{4DB247EE-A5CD-4605-B5AE-0574C92FD396}"/>
                </a:ext>
              </a:extLst>
            </p:cNvPr>
            <p:cNvCxnSpPr>
              <a:cxnSpLocks/>
              <a:stCxn id="5" idx="6"/>
              <a:endCxn id="6"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9">
              <a:extLst>
                <a:ext uri="{FF2B5EF4-FFF2-40B4-BE49-F238E27FC236}">
                  <a16:creationId xmlns:a16="http://schemas.microsoft.com/office/drawing/2014/main" xmlns="" id="{8FDC2F6D-7AEF-4D5B-AD32-8005F3C27C47}"/>
                </a:ext>
              </a:extLst>
            </p:cNvPr>
            <p:cNvCxnSpPr>
              <a:stCxn id="6" idx="6"/>
              <a:endCxn id="7"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12">
              <a:extLst>
                <a:ext uri="{FF2B5EF4-FFF2-40B4-BE49-F238E27FC236}">
                  <a16:creationId xmlns:a16="http://schemas.microsoft.com/office/drawing/2014/main" xmlns=""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tângulo 10">
                  <a:extLst>
                    <a:ext uri="{FF2B5EF4-FFF2-40B4-BE49-F238E27FC236}">
                      <a16:creationId xmlns:a16="http://schemas.microsoft.com/office/drawing/2014/main" xmlns="" id="{BB399603-1FD4-44D2-8C65-4FA371297954}"/>
                    </a:ext>
                  </a:extLst>
                </p:cNvPr>
                <p:cNvSpPr/>
                <p:nvPr/>
              </p:nvSpPr>
              <p:spPr>
                <a:xfrm>
                  <a:off x="9488648" y="3133618"/>
                  <a:ext cx="1888402"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id="{BB399603-1FD4-44D2-8C65-4FA371297954}"/>
                    </a:ext>
                  </a:extLst>
                </p:cNvPr>
                <p:cNvSpPr>
                  <a:spLocks noRot="1" noChangeAspect="1" noMove="1" noResize="1" noEditPoints="1" noAdjustHandles="1" noChangeArrowheads="1" noChangeShapeType="1" noTextEdit="1"/>
                </p:cNvSpPr>
                <p:nvPr/>
              </p:nvSpPr>
              <p:spPr>
                <a:xfrm>
                  <a:off x="9488648" y="3133618"/>
                  <a:ext cx="1888402"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xmlns="" id="{FAB24333-A3E1-42FB-A469-DC8B3C8AE5A8}"/>
                    </a:ext>
                  </a:extLst>
                </p:cNvPr>
                <p:cNvSpPr/>
                <p:nvPr/>
              </p:nvSpPr>
              <p:spPr>
                <a:xfrm>
                  <a:off x="7705461" y="3366052"/>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id="{FAB24333-A3E1-42FB-A469-DC8B3C8AE5A8}"/>
                    </a:ext>
                  </a:extLst>
                </p:cNvPr>
                <p:cNvSpPr>
                  <a:spLocks noRot="1" noChangeAspect="1" noMove="1" noResize="1" noEditPoints="1" noAdjustHandles="1" noChangeArrowheads="1" noChangeShapeType="1" noTextEdit="1"/>
                </p:cNvSpPr>
                <p:nvPr/>
              </p:nvSpPr>
              <p:spPr>
                <a:xfrm>
                  <a:off x="7705461" y="3366052"/>
                  <a:ext cx="971813" cy="369332"/>
                </a:xfrm>
                <a:prstGeom prst="rect">
                  <a:avLst/>
                </a:prstGeom>
                <a:blipFill>
                  <a:blip r:embed="rId8"/>
                  <a:stretch>
                    <a:fillRect l="-1887" r="-440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xmlns="" id="{F6753DB7-75B6-4A62-9915-3372A17CDB94}"/>
                    </a:ext>
                  </a:extLst>
                </p:cNvPr>
                <p:cNvSpPr/>
                <p:nvPr/>
              </p:nvSpPr>
              <p:spPr>
                <a:xfrm>
                  <a:off x="6186223" y="3359550"/>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id="{F6753DB7-75B6-4A62-9915-3372A17CDB94}"/>
                    </a:ext>
                  </a:extLst>
                </p:cNvPr>
                <p:cNvSpPr>
                  <a:spLocks noRot="1" noChangeAspect="1" noMove="1" noResize="1" noEditPoints="1" noAdjustHandles="1" noChangeArrowheads="1" noChangeShapeType="1" noTextEdit="1"/>
                </p:cNvSpPr>
                <p:nvPr/>
              </p:nvSpPr>
              <p:spPr>
                <a:xfrm>
                  <a:off x="6186223" y="3359550"/>
                  <a:ext cx="94323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xmlns="" id="{8BEB5D43-CA6F-418B-AC1B-D8E50C603710}"/>
                    </a:ext>
                  </a:extLst>
                </p:cNvPr>
                <p:cNvSpPr/>
                <p:nvPr/>
              </p:nvSpPr>
              <p:spPr>
                <a:xfrm>
                  <a:off x="4473339" y="3170384"/>
                  <a:ext cx="848886"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oMath>
                    </m:oMathPara>
                  </a14:m>
                  <a:endParaRPr lang="en-US" dirty="0"/>
                </a:p>
              </p:txBody>
            </p:sp>
          </mc:Choice>
          <mc:Fallback xmlns="">
            <p:sp>
              <p:nvSpPr>
                <p:cNvPr id="17" name="Retângulo 16">
                  <a:extLst>
                    <a:ext uri="{FF2B5EF4-FFF2-40B4-BE49-F238E27FC236}">
                      <a16:creationId xmlns:a16="http://schemas.microsoft.com/office/drawing/2014/main" id="{8BEB5D43-CA6F-418B-AC1B-D8E50C603710}"/>
                    </a:ext>
                  </a:extLst>
                </p:cNvPr>
                <p:cNvSpPr>
                  <a:spLocks noRot="1" noChangeAspect="1" noMove="1" noResize="1" noEditPoints="1" noAdjustHandles="1" noChangeArrowheads="1" noChangeShapeType="1" noTextEdit="1"/>
                </p:cNvSpPr>
                <p:nvPr/>
              </p:nvSpPr>
              <p:spPr>
                <a:xfrm>
                  <a:off x="4473339" y="3170384"/>
                  <a:ext cx="848886" cy="369332"/>
                </a:xfrm>
                <a:prstGeom prst="rect">
                  <a:avLst/>
                </a:prstGeom>
                <a:blipFill>
                  <a:blip r:embed="rId10"/>
                  <a:stretch>
                    <a:fillRect/>
                  </a:stretch>
                </a:blipFill>
              </p:spPr>
              <p:txBody>
                <a:bodyPr/>
                <a:lstStyle/>
                <a:p>
                  <a:r>
                    <a:rPr lang="en-US">
                      <a:noFill/>
                    </a:rPr>
                    <a:t> </a:t>
                  </a:r>
                </a:p>
              </p:txBody>
            </p:sp>
          </mc:Fallback>
        </mc:AlternateContent>
        <p:cxnSp>
          <p:nvCxnSpPr>
            <p:cNvPr id="15" name="Conector de Seta Reta 17">
              <a:extLst>
                <a:ext uri="{FF2B5EF4-FFF2-40B4-BE49-F238E27FC236}">
                  <a16:creationId xmlns:a16="http://schemas.microsoft.com/office/drawing/2014/main" xmlns=""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xmlns="" id="{D9842835-461A-4F7C-8DC5-389F1085CC06}"/>
                    </a:ext>
                  </a:extLst>
                </p:cNvPr>
                <p:cNvSpPr/>
                <p:nvPr/>
              </p:nvSpPr>
              <p:spPr>
                <a:xfrm>
                  <a:off x="5223117" y="3020937"/>
                  <a:ext cx="4142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𝑤</m:t>
                        </m:r>
                      </m:oMath>
                    </m:oMathPara>
                  </a14:m>
                  <a:endParaRPr lang="en-US" dirty="0"/>
                </a:p>
              </p:txBody>
            </p:sp>
          </mc:Choice>
          <mc:Fallback xmlns="">
            <p:sp>
              <p:nvSpPr>
                <p:cNvPr id="19" name="Retângulo 18">
                  <a:extLst>
                    <a:ext uri="{FF2B5EF4-FFF2-40B4-BE49-F238E27FC236}">
                      <a16:creationId xmlns:a16="http://schemas.microsoft.com/office/drawing/2014/main" id="{D9842835-461A-4F7C-8DC5-389F1085CC06}"/>
                    </a:ext>
                  </a:extLst>
                </p:cNvPr>
                <p:cNvSpPr>
                  <a:spLocks noRot="1" noChangeAspect="1" noMove="1" noResize="1" noEditPoints="1" noAdjustHandles="1" noChangeArrowheads="1" noChangeShapeType="1" noTextEdit="1"/>
                </p:cNvSpPr>
                <p:nvPr/>
              </p:nvSpPr>
              <p:spPr>
                <a:xfrm>
                  <a:off x="5223117" y="3020937"/>
                  <a:ext cx="4142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tângulo 16">
                  <a:extLst>
                    <a:ext uri="{FF2B5EF4-FFF2-40B4-BE49-F238E27FC236}">
                      <a16:creationId xmlns:a16="http://schemas.microsoft.com/office/drawing/2014/main" xmlns="" id="{ACDAE330-BCC1-4F77-8EA6-C3DB7D574120}"/>
                    </a:ext>
                  </a:extLst>
                </p:cNvPr>
                <p:cNvSpPr/>
                <p:nvPr/>
              </p:nvSpPr>
              <p:spPr>
                <a:xfrm>
                  <a:off x="6184759" y="2985718"/>
                  <a:ext cx="9447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0" name="Retângulo 19">
                  <a:extLst>
                    <a:ext uri="{FF2B5EF4-FFF2-40B4-BE49-F238E27FC236}">
                      <a16:creationId xmlns:a16="http://schemas.microsoft.com/office/drawing/2014/main" id="{ACDAE330-BCC1-4F77-8EA6-C3DB7D574120}"/>
                    </a:ext>
                  </a:extLst>
                </p:cNvPr>
                <p:cNvSpPr>
                  <a:spLocks noRot="1" noChangeAspect="1" noMove="1" noResize="1" noEditPoints="1" noAdjustHandles="1" noChangeArrowheads="1" noChangeShapeType="1" noTextEdit="1"/>
                </p:cNvSpPr>
                <p:nvPr/>
              </p:nvSpPr>
              <p:spPr>
                <a:xfrm>
                  <a:off x="6184759" y="2985718"/>
                  <a:ext cx="94470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xmlns="" id="{D7251400-1BF3-4485-B8CB-FDE69339835B}"/>
                    </a:ext>
                  </a:extLst>
                </p:cNvPr>
                <p:cNvSpPr/>
                <p:nvPr/>
              </p:nvSpPr>
              <p:spPr>
                <a:xfrm>
                  <a:off x="7705459" y="2996720"/>
                  <a:ext cx="9718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1" name="Retângulo 20">
                  <a:extLst>
                    <a:ext uri="{FF2B5EF4-FFF2-40B4-BE49-F238E27FC236}">
                      <a16:creationId xmlns:a16="http://schemas.microsoft.com/office/drawing/2014/main" id="{D7251400-1BF3-4485-B8CB-FDE69339835B}"/>
                    </a:ext>
                  </a:extLst>
                </p:cNvPr>
                <p:cNvSpPr>
                  <a:spLocks noRot="1" noChangeAspect="1" noMove="1" noResize="1" noEditPoints="1" noAdjustHandles="1" noChangeArrowheads="1" noChangeShapeType="1" noTextEdit="1"/>
                </p:cNvSpPr>
                <p:nvPr/>
              </p:nvSpPr>
              <p:spPr>
                <a:xfrm>
                  <a:off x="7705459" y="2996720"/>
                  <a:ext cx="971816" cy="369332"/>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79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xmlns="" id="{B2B2E9E4-40EA-4EF3-A1B4-7C4B37E726F4}"/>
              </a:ext>
            </a:extLst>
          </p:cNvPr>
          <p:cNvGrpSpPr/>
          <p:nvPr/>
        </p:nvGrpSpPr>
        <p:grpSpPr>
          <a:xfrm>
            <a:off x="3073092" y="3054167"/>
            <a:ext cx="6451647" cy="657332"/>
            <a:chOff x="4902287" y="2985718"/>
            <a:chExt cx="6451647" cy="657332"/>
          </a:xfrm>
        </p:grpSpPr>
        <mc:AlternateContent xmlns:mc="http://schemas.openxmlformats.org/markup-compatibility/2006" xmlns:a14="http://schemas.microsoft.com/office/drawing/2010/main">
          <mc:Choice Requires="a14">
            <p:sp>
              <p:nvSpPr>
                <p:cNvPr id="4" name="Elipse 3">
                  <a:extLst>
                    <a:ext uri="{FF2B5EF4-FFF2-40B4-BE49-F238E27FC236}">
                      <a16:creationId xmlns:a16="http://schemas.microsoft.com/office/drawing/2014/main" xmlns=""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2"/>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xmlns=""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3"/>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xmlns=""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4"/>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xmlns="" id="{4DB247EE-A5CD-4605-B5AE-0574C92FD396}"/>
                </a:ext>
              </a:extLst>
            </p:cNvPr>
            <p:cNvCxnSpPr>
              <a:cxnSpLocks/>
              <a:stCxn id="4" idx="6"/>
              <a:endCxn id="5"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xmlns="" id="{8FDC2F6D-7AEF-4D5B-AD32-8005F3C27C47}"/>
                </a:ext>
              </a:extLst>
            </p:cNvPr>
            <p:cNvCxnSpPr>
              <a:stCxn id="5" idx="6"/>
              <a:endCxn id="6"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xmlns=""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xmlns="" id="{BB399603-1FD4-44D2-8C65-4FA371297954}"/>
                    </a:ext>
                  </a:extLst>
                </p:cNvPr>
                <p:cNvSpPr/>
                <p:nvPr/>
              </p:nvSpPr>
              <p:spPr>
                <a:xfrm>
                  <a:off x="9511763" y="3133618"/>
                  <a:ext cx="1842171"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xmlns:a14="http://schemas.microsoft.com/office/drawing/2010/main" xmlns="" id="{BB399603-1FD4-44D2-8C65-4FA371297954}"/>
                    </a:ext>
                  </a:extLst>
                </p:cNvPr>
                <p:cNvSpPr>
                  <a:spLocks noRot="1" noChangeAspect="1" noMove="1" noResize="1" noEditPoints="1" noAdjustHandles="1" noChangeArrowheads="1" noChangeShapeType="1" noTextEdit="1"/>
                </p:cNvSpPr>
                <p:nvPr/>
              </p:nvSpPr>
              <p:spPr>
                <a:xfrm>
                  <a:off x="9511763" y="3133618"/>
                  <a:ext cx="1842171" cy="369332"/>
                </a:xfrm>
                <a:prstGeom prst="rect">
                  <a:avLst/>
                </a:prstGeom>
                <a:blipFill rotWithShape="0">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tângulo 14">
                  <a:extLst>
                    <a:ext uri="{FF2B5EF4-FFF2-40B4-BE49-F238E27FC236}">
                      <a16:creationId xmlns:a16="http://schemas.microsoft.com/office/drawing/2014/main" xmlns="" id="{FAB24333-A3E1-42FB-A469-DC8B3C8AE5A8}"/>
                    </a:ext>
                  </a:extLst>
                </p:cNvPr>
                <p:cNvSpPr/>
                <p:nvPr/>
              </p:nvSpPr>
              <p:spPr>
                <a:xfrm>
                  <a:off x="7693179" y="2985718"/>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i="1" smtClean="0">
                            <a:latin typeface="Cambria Math" panose="02040503050406030204" pitchFamily="18" charset="0"/>
                          </a:rPr>
                          <m:t>𝑔</m:t>
                        </m:r>
                        <m:r>
                          <a:rPr lang="pt-BR" i="1" smtClean="0">
                            <a:latin typeface="Cambria Math" panose="02040503050406030204" pitchFamily="18" charset="0"/>
                          </a:rPr>
                          <m:t>(</m:t>
                        </m:r>
                        <m:r>
                          <a:rPr lang="pt-BR" i="1" smtClean="0">
                            <a:latin typeface="Cambria Math" panose="02040503050406030204" pitchFamily="18" charset="0"/>
                          </a:rPr>
                          <m:t>h</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xmlns:a14="http://schemas.microsoft.com/office/drawing/2010/main" xmlns="" id="{FAB24333-A3E1-42FB-A469-DC8B3C8AE5A8}"/>
                    </a:ext>
                  </a:extLst>
                </p:cNvPr>
                <p:cNvSpPr>
                  <a:spLocks noRot="1" noChangeAspect="1" noMove="1" noResize="1" noEditPoints="1" noAdjustHandles="1" noChangeArrowheads="1" noChangeShapeType="1" noTextEdit="1"/>
                </p:cNvSpPr>
                <p:nvPr/>
              </p:nvSpPr>
              <p:spPr>
                <a:xfrm>
                  <a:off x="7693179" y="2985718"/>
                  <a:ext cx="971813" cy="369332"/>
                </a:xfrm>
                <a:prstGeom prst="rect">
                  <a:avLst/>
                </a:prstGeom>
                <a:blipFill rotWithShape="0">
                  <a:blip r:embed="rId6"/>
                  <a:stretch>
                    <a:fillRect r="-2516"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xmlns="" id="{F6753DB7-75B6-4A62-9915-3372A17CDB94}"/>
                    </a:ext>
                  </a:extLst>
                </p:cNvPr>
                <p:cNvSpPr/>
                <p:nvPr/>
              </p:nvSpPr>
              <p:spPr>
                <a:xfrm>
                  <a:off x="6171937" y="2985718"/>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xmlns:a14="http://schemas.microsoft.com/office/drawing/2010/main" xmlns="" id="{F6753DB7-75B6-4A62-9915-3372A17CDB94}"/>
                    </a:ext>
                  </a:extLst>
                </p:cNvPr>
                <p:cNvSpPr>
                  <a:spLocks noRot="1" noChangeAspect="1" noMove="1" noResize="1" noEditPoints="1" noAdjustHandles="1" noChangeArrowheads="1" noChangeShapeType="1" noTextEdit="1"/>
                </p:cNvSpPr>
                <p:nvPr/>
              </p:nvSpPr>
              <p:spPr>
                <a:xfrm>
                  <a:off x="6171937" y="2985718"/>
                  <a:ext cx="943237" cy="369332"/>
                </a:xfrm>
                <a:prstGeom prst="rect">
                  <a:avLst/>
                </a:prstGeom>
                <a:blipFill rotWithShape="0">
                  <a:blip r:embed="rId7"/>
                  <a:stretch>
                    <a:fillRect b="-13115"/>
                  </a:stretch>
                </a:blipFill>
              </p:spPr>
              <p:txBody>
                <a:bodyPr/>
                <a:lstStyle/>
                <a:p>
                  <a:r>
                    <a:rPr lang="pt-BR">
                      <a:noFill/>
                    </a:rPr>
                    <a:t> </a:t>
                  </a:r>
                </a:p>
              </p:txBody>
            </p:sp>
          </mc:Fallback>
        </mc:AlternateContent>
        <p:cxnSp>
          <p:nvCxnSpPr>
            <p:cNvPr id="18" name="Conector de Seta Reta 17">
              <a:extLst>
                <a:ext uri="{FF2B5EF4-FFF2-40B4-BE49-F238E27FC236}">
                  <a16:creationId xmlns:a16="http://schemas.microsoft.com/office/drawing/2014/main" xmlns=""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tângulo 18">
                  <a:extLst>
                    <a:ext uri="{FF2B5EF4-FFF2-40B4-BE49-F238E27FC236}">
                      <a16:creationId xmlns:a16="http://schemas.microsoft.com/office/drawing/2014/main" xmlns="" id="{D9842835-461A-4F7C-8DC5-389F1085CC06}"/>
                    </a:ext>
                  </a:extLst>
                </p:cNvPr>
                <p:cNvSpPr/>
                <p:nvPr/>
              </p:nvSpPr>
              <p:spPr>
                <a:xfrm>
                  <a:off x="4902287" y="313361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en-US" dirty="0"/>
                </a:p>
              </p:txBody>
            </p:sp>
          </mc:Choice>
          <mc:Fallback xmlns="">
            <p:sp>
              <p:nvSpPr>
                <p:cNvPr id="19" name="Retângulo 18">
                  <a:extLst>
                    <a:ext uri="{FF2B5EF4-FFF2-40B4-BE49-F238E27FC236}">
                      <a16:creationId xmlns:a16="http://schemas.microsoft.com/office/drawing/2014/main" xmlns:a14="http://schemas.microsoft.com/office/drawing/2010/main" xmlns="" id="{D9842835-461A-4F7C-8DC5-389F1085CC06}"/>
                    </a:ext>
                  </a:extLst>
                </p:cNvPr>
                <p:cNvSpPr>
                  <a:spLocks noRot="1" noChangeAspect="1" noMove="1" noResize="1" noEditPoints="1" noAdjustHandles="1" noChangeArrowheads="1" noChangeShapeType="1" noTextEdit="1"/>
                </p:cNvSpPr>
                <p:nvPr/>
              </p:nvSpPr>
              <p:spPr>
                <a:xfrm>
                  <a:off x="4902287" y="3133618"/>
                  <a:ext cx="367986" cy="369332"/>
                </a:xfrm>
                <a:prstGeom prst="rect">
                  <a:avLst/>
                </a:prstGeom>
                <a:blipFill rotWithShape="0">
                  <a:blip r:embed="rId8"/>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147823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xmlns="" id="{188083F4-01AC-337A-01B8-AEDB3BF0194B}"/>
              </a:ext>
            </a:extLst>
          </p:cNvPr>
          <p:cNvGrpSpPr/>
          <p:nvPr/>
        </p:nvGrpSpPr>
        <p:grpSpPr>
          <a:xfrm>
            <a:off x="1259611" y="221905"/>
            <a:ext cx="7545379" cy="6268953"/>
            <a:chOff x="1259611" y="221905"/>
            <a:chExt cx="7545379" cy="6268953"/>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16292" y="221905"/>
                  <a:ext cx="547458" cy="38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16292" y="221905"/>
                  <a:ext cx="547458" cy="383888"/>
                </a:xfrm>
                <a:prstGeom prst="rect">
                  <a:avLst/>
                </a:prstGeom>
                <a:blipFill>
                  <a:blip r:embed="rId9"/>
                  <a:stretch>
                    <a:fillRect l="-5556" t="-3175" r="-8889" b="-20635"/>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sp>
          <p:nvSpPr>
            <p:cNvPr id="2" name="TextBox 125">
              <a:extLst>
                <a:ext uri="{FF2B5EF4-FFF2-40B4-BE49-F238E27FC236}">
                  <a16:creationId xmlns:a16="http://schemas.microsoft.com/office/drawing/2014/main" xmlns="" id="{334C8336-6A33-5EFF-07DF-355AE26B866E}"/>
                </a:ext>
              </a:extLst>
            </p:cNvPr>
            <p:cNvSpPr txBox="1"/>
            <p:nvPr/>
          </p:nvSpPr>
          <p:spPr>
            <a:xfrm>
              <a:off x="8080888" y="2063290"/>
              <a:ext cx="293934" cy="923330"/>
            </a:xfrm>
            <a:prstGeom prst="rect">
              <a:avLst/>
            </a:prstGeom>
            <a:noFill/>
          </p:spPr>
          <p:txBody>
            <a:bodyPr wrap="square" rtlCol="0">
              <a:spAutoFit/>
            </a:bodyPr>
            <a:lstStyle/>
            <a:p>
              <a:r>
                <a:rPr lang="pt-BR" dirty="0"/>
                <a:t>...</a:t>
              </a:r>
            </a:p>
          </p:txBody>
        </p:sp>
      </p:grpSp>
    </p:spTree>
    <p:extLst>
      <p:ext uri="{BB962C8B-B14F-4D97-AF65-F5344CB8AC3E}">
        <p14:creationId xmlns:p14="http://schemas.microsoft.com/office/powerpoint/2010/main" val="42640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61573" cy="5032375"/>
          </a:xfrm>
        </p:spPr>
        <p:txBody>
          <a:bodyPr>
            <a:normAutofit/>
          </a:bodyPr>
          <a:lstStyle/>
          <a:p>
            <a:r>
              <a:rPr lang="pt-BR" dirty="0"/>
              <a:t>As </a:t>
            </a:r>
            <a:r>
              <a:rPr lang="pt-BR" b="1" i="1" dirty="0">
                <a:solidFill>
                  <a:srgbClr val="7030A0"/>
                </a:solidFill>
              </a:rPr>
              <a:t>propriedades de uma rede neural</a:t>
            </a:r>
            <a:r>
              <a:rPr lang="pt-BR" b="1" i="1" dirty="0"/>
              <a:t> </a:t>
            </a:r>
            <a:r>
              <a:rPr lang="pt-BR" dirty="0"/>
              <a:t>são determinadas por sua </a:t>
            </a:r>
            <a:r>
              <a:rPr lang="pt-BR" b="1" i="1" dirty="0">
                <a:solidFill>
                  <a:srgbClr val="7030A0"/>
                </a:solidFill>
              </a:rPr>
              <a:t>arquitetura</a:t>
            </a:r>
            <a:r>
              <a:rPr lang="pt-BR" dirty="0"/>
              <a:t>, </a:t>
            </a:r>
          </a:p>
          <a:p>
            <a:pPr lvl="1">
              <a:buFont typeface="Wingdings" panose="05000000000000000000" pitchFamily="2" charset="2"/>
              <a:buChar char="§"/>
            </a:pPr>
            <a:r>
              <a:rPr lang="pt-BR" dirty="0"/>
              <a:t>como os neurônios estão conectados (forma direta ou recursiva),</a:t>
            </a:r>
          </a:p>
          <a:p>
            <a:pPr lvl="1">
              <a:buFont typeface="Wingdings" panose="05000000000000000000" pitchFamily="2" charset="2"/>
              <a:buChar char="§"/>
            </a:pPr>
            <a:r>
              <a:rPr lang="pt-BR" dirty="0"/>
              <a:t>quantidade neurônios,</a:t>
            </a:r>
          </a:p>
          <a:p>
            <a:pPr lvl="1">
              <a:buFont typeface="Wingdings" panose="05000000000000000000" pitchFamily="2" charset="2"/>
              <a:buChar char="§"/>
            </a:pPr>
            <a:r>
              <a:rPr lang="pt-BR" dirty="0"/>
              <a:t>quantidade de camadas escondidas, </a:t>
            </a:r>
          </a:p>
          <a:p>
            <a:pPr lvl="1">
              <a:buFont typeface="Wingdings" panose="05000000000000000000" pitchFamily="2" charset="2"/>
              <a:buChar char="§"/>
            </a:pPr>
            <a:r>
              <a:rPr lang="pt-BR" dirty="0"/>
              <a:t>função de ativação, </a:t>
            </a:r>
          </a:p>
          <a:p>
            <a:pPr lvl="1">
              <a:buFont typeface="Wingdings" panose="05000000000000000000" pitchFamily="2" charset="2"/>
              <a:buChar char="§"/>
            </a:pPr>
            <a:r>
              <a:rPr lang="pt-BR" dirty="0"/>
              <a:t>etc.</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83534" y="1684787"/>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0C984EA3-A908-A212-BDE0-136ECBFED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5558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767755" y="1825624"/>
            <a:ext cx="6260122" cy="5032375"/>
          </a:xfrm>
        </p:spPr>
        <p:txBody>
          <a:bodyPr>
            <a:normAutofit lnSpcReduction="10000"/>
          </a:bodyPr>
          <a:lstStyle/>
          <a:p>
            <a:r>
              <a:rPr lang="pt-BR" dirty="0"/>
              <a:t>As </a:t>
            </a:r>
            <a:r>
              <a:rPr lang="pt-BR" dirty="0" err="1"/>
              <a:t>RNAs</a:t>
            </a:r>
            <a:r>
              <a:rPr lang="pt-BR" dirty="0"/>
              <a:t> são o coração do </a:t>
            </a:r>
            <a:r>
              <a:rPr lang="pt-BR" b="1" i="1" dirty="0" err="1"/>
              <a:t>deep</a:t>
            </a:r>
            <a:r>
              <a:rPr lang="pt-BR" b="1" i="1" dirty="0"/>
              <a:t> </a:t>
            </a:r>
            <a:r>
              <a:rPr lang="pt-BR" b="1" i="1" dirty="0" err="1"/>
              <a:t>learning</a:t>
            </a:r>
            <a:r>
              <a:rPr lang="pt-BR" b="1" i="1" dirty="0"/>
              <a:t> ou aprendizado profundo</a:t>
            </a:r>
            <a:r>
              <a:rPr lang="pt-BR" dirty="0"/>
              <a:t>. </a:t>
            </a:r>
          </a:p>
          <a:p>
            <a:r>
              <a:rPr lang="pt-BR" dirty="0"/>
              <a:t>O termo "</a:t>
            </a:r>
            <a:r>
              <a:rPr lang="pt-BR" b="1" i="1" dirty="0">
                <a:solidFill>
                  <a:srgbClr val="00B050"/>
                </a:solidFill>
              </a:rPr>
              <a:t>profundo</a:t>
            </a:r>
            <a:r>
              <a:rPr lang="pt-BR" dirty="0"/>
              <a:t>" vem fato de que essas redes podem possuir </a:t>
            </a:r>
            <a:r>
              <a:rPr lang="pt-BR" b="1" i="1" dirty="0">
                <a:solidFill>
                  <a:srgbClr val="7030A0"/>
                </a:solidFill>
              </a:rPr>
              <a:t>muitas camadas ocultas</a:t>
            </a:r>
            <a:r>
              <a:rPr lang="pt-BR" dirty="0"/>
              <a:t>.</a:t>
            </a:r>
          </a:p>
          <a:p>
            <a:r>
              <a:rPr lang="pt-BR" dirty="0"/>
              <a:t>Em geral, quando uma RNA tem duas ou mais camadas ocultas, ela pode ser chamada de </a:t>
            </a:r>
            <a:r>
              <a:rPr lang="pt-BR" b="1" i="1" dirty="0"/>
              <a:t>rede neural profunda</a:t>
            </a:r>
            <a:r>
              <a:rPr lang="pt-BR" dirty="0"/>
              <a:t> (ou em inglês, </a:t>
            </a:r>
            <a:r>
              <a:rPr lang="pt-BR" i="1" dirty="0" err="1"/>
              <a:t>Deep</a:t>
            </a:r>
            <a:r>
              <a:rPr lang="pt-BR" i="1" dirty="0"/>
              <a:t> Neural Network </a:t>
            </a:r>
            <a:r>
              <a:rPr lang="pt-BR" dirty="0"/>
              <a:t>- DNN).</a:t>
            </a:r>
          </a:p>
          <a:p>
            <a:r>
              <a:rPr lang="pt-BR" dirty="0"/>
              <a:t>A rede MLP ao lado possui duas camadas ocultas e, portanto, poderia ser chamada de DNN.</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61142" y="167506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5DB3F0C-07B4-6F3C-D197-A496D1B64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91560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647174" y="1825624"/>
            <a:ext cx="6380702" cy="5032375"/>
          </a:xfrm>
        </p:spPr>
        <p:txBody>
          <a:bodyPr>
            <a:normAutofit/>
          </a:bodyPr>
          <a:lstStyle/>
          <a:p>
            <a:r>
              <a:rPr lang="pt-BR" dirty="0"/>
              <a:t>Em particular, uma MLP com </a:t>
            </a:r>
            <a:r>
              <a:rPr lang="pt-BR" b="1" i="1" dirty="0">
                <a:solidFill>
                  <a:srgbClr val="00B050"/>
                </a:solidFill>
              </a:rPr>
              <a:t>uma camada oculta com dois nós </a:t>
            </a:r>
            <a:r>
              <a:rPr lang="pt-BR" dirty="0"/>
              <a:t>e </a:t>
            </a:r>
            <a:r>
              <a:rPr lang="pt-BR" b="1" i="1" dirty="0">
                <a:solidFill>
                  <a:srgbClr val="0070C0"/>
                </a:solidFill>
              </a:rPr>
              <a:t>uma camada de saída com um nó</a:t>
            </a:r>
            <a:r>
              <a:rPr lang="pt-BR" b="1" i="1" dirty="0">
                <a:solidFill>
                  <a:srgbClr val="00B050"/>
                </a:solidFill>
              </a:rPr>
              <a:t> </a:t>
            </a:r>
            <a:r>
              <a:rPr lang="pt-BR" dirty="0"/>
              <a:t>pode resolver o problema da lógica XOR.</a:t>
            </a:r>
          </a:p>
          <a:p>
            <a:r>
              <a:rPr lang="pt-BR" dirty="0"/>
              <a:t>Lembrem-se que um único </a:t>
            </a:r>
            <a:r>
              <a:rPr lang="pt-BR" b="1" i="1" dirty="0"/>
              <a:t>perceptron</a:t>
            </a:r>
            <a:r>
              <a:rPr lang="pt-BR" dirty="0"/>
              <a:t> não é capaz de realizar essa tarefa.</a:t>
            </a:r>
          </a:p>
          <a:p>
            <a:r>
              <a:rPr lang="pt-BR" dirty="0"/>
              <a:t>Os dois nós da camada oculta </a:t>
            </a:r>
            <a:r>
              <a:rPr lang="pt-BR" b="1" i="1" dirty="0">
                <a:solidFill>
                  <a:srgbClr val="7030A0"/>
                </a:solidFill>
              </a:rPr>
              <a:t>aprendem separadores lineares</a:t>
            </a:r>
            <a:r>
              <a:rPr lang="pt-BR" dirty="0"/>
              <a:t> que são </a:t>
            </a:r>
            <a:r>
              <a:rPr lang="pt-BR" b="1" i="1" dirty="0">
                <a:solidFill>
                  <a:srgbClr val="7030A0"/>
                </a:solidFill>
              </a:rPr>
              <a:t>combinados</a:t>
            </a:r>
            <a:r>
              <a:rPr lang="pt-BR" dirty="0"/>
              <a:t> para obter a </a:t>
            </a:r>
            <a:r>
              <a:rPr lang="pt-BR" b="1" i="1" dirty="0">
                <a:solidFill>
                  <a:srgbClr val="7030A0"/>
                </a:solidFill>
              </a:rPr>
              <a:t>separação não linear</a:t>
            </a:r>
            <a:r>
              <a:rPr lang="pt-BR" dirty="0"/>
              <a:t> resultante.</a:t>
            </a:r>
          </a:p>
        </p:txBody>
      </p:sp>
      <p:pic>
        <p:nvPicPr>
          <p:cNvPr id="1026" name="Picture 2">
            <a:extLst>
              <a:ext uri="{FF2B5EF4-FFF2-40B4-BE49-F238E27FC236}">
                <a16:creationId xmlns:a16="http://schemas.microsoft.com/office/drawing/2014/main" xmlns="" id="{5416B4AC-AC9A-7CD6-6172-846FCE816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12" y="4154276"/>
            <a:ext cx="3535266" cy="264539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12" y="1531199"/>
            <a:ext cx="4021557" cy="2463588"/>
          </a:xfrm>
          <a:prstGeom prst="rect">
            <a:avLst/>
          </a:prstGeom>
        </p:spPr>
      </p:pic>
    </p:spTree>
    <p:extLst>
      <p:ext uri="{BB962C8B-B14F-4D97-AF65-F5344CB8AC3E}">
        <p14:creationId xmlns:p14="http://schemas.microsoft.com/office/powerpoint/2010/main" val="328065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Os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206700" y="1825624"/>
                <a:ext cx="6903140" cy="5032375"/>
              </a:xfrm>
            </p:spPr>
            <p:txBody>
              <a:bodyPr>
                <a:normAutofit lnSpcReduction="10000"/>
              </a:bodyPr>
              <a:lstStyle/>
              <a:p>
                <a:r>
                  <a:rPr lang="pt-BR" b="1" i="1" dirty="0">
                    <a:solidFill>
                      <a:srgbClr val="7030A0"/>
                    </a:solidFill>
                  </a:rPr>
                  <a:t>Cada nó </a:t>
                </a:r>
                <a:r>
                  <a:rPr lang="pt-BR" dirty="0"/>
                  <a:t>tem a entrada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(i.e., o atributo de bias)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chamado de </a:t>
                </a:r>
                <a:r>
                  <a:rPr lang="pt-BR" b="1" i="1" dirty="0">
                    <a:solidFill>
                      <a:srgbClr val="00B050"/>
                    </a:solidFill>
                  </a:rPr>
                  <a:t>peso de bias</a:t>
                </a:r>
                <a:r>
                  <a:rPr lang="pt-BR" dirty="0"/>
                  <a:t>. </a:t>
                </a:r>
              </a:p>
              <a:p>
                <a:pPr lvl="1">
                  <a:buFont typeface="Wingdings" panose="05000000000000000000" pitchFamily="2" charset="2"/>
                  <a:buChar char="§"/>
                </a:pPr>
                <a:r>
                  <a:rPr lang="pt-BR" dirty="0"/>
                  <a:t>Ou seja, a entrada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a:t>
                </a:r>
                <a:r>
                  <a:rPr lang="pt-BR" b="1" i="1" dirty="0"/>
                  <a:t>não está conectada a nenhum outro nó</a:t>
                </a:r>
                <a:r>
                  <a:rPr lang="pt-BR" dirty="0"/>
                  <a:t>.</a:t>
                </a:r>
              </a:p>
              <a:p>
                <a:r>
                  <a:rPr lang="pt-BR" dirty="0"/>
                  <a:t>O </a:t>
                </a:r>
                <a14:m>
                  <m:oMath xmlns:m="http://schemas.openxmlformats.org/officeDocument/2006/math">
                    <m:r>
                      <a:rPr lang="pt-BR" i="1" smtClean="0">
                        <a:latin typeface="Cambria Math" panose="02040503050406030204" pitchFamily="18" charset="0"/>
                      </a:rPr>
                      <m:t>𝑗</m:t>
                    </m:r>
                  </m:oMath>
                </a14:m>
                <a:r>
                  <a:rPr lang="pt-BR" dirty="0"/>
                  <a:t>-ésimo </a:t>
                </a:r>
                <a:r>
                  <a:rPr lang="pt-BR" b="1" i="1" dirty="0"/>
                  <a:t>nó</a:t>
                </a:r>
                <a:r>
                  <a:rPr lang="pt-BR" dirty="0"/>
                  <a:t> calcula a </a:t>
                </a:r>
                <a:r>
                  <a:rPr lang="pt-BR" b="1" i="1" dirty="0">
                    <a:solidFill>
                      <a:srgbClr val="00B050"/>
                    </a:solidFill>
                  </a:rPr>
                  <a:t>soma ponderada </a:t>
                </a:r>
                <a:r>
                  <a:rPr lang="pt-BR" dirty="0"/>
                  <a:t>de suas entradas,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endParaRPr lang="pt-BR" dirty="0"/>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a:t>
                </a:r>
              </a:p>
              <a:p>
                <a:pPr marL="0" indent="0">
                  <a:buNone/>
                </a:pPr>
                <a:r>
                  <a:rPr lang="pt-BR" dirty="0"/>
                  <a:t>e, em seguida, aplica uma </a:t>
                </a:r>
                <a:r>
                  <a:rPr lang="pt-BR" b="1" i="1" dirty="0">
                    <a:solidFill>
                      <a:srgbClr val="00B050"/>
                    </a:solidFill>
                  </a:rPr>
                  <a:t>função de ativação</a:t>
                </a:r>
                <a:r>
                  <a:rPr lang="pt-BR" dirty="0">
                    <a:solidFill>
                      <a:srgbClr val="00B050"/>
                    </a:solidFill>
                  </a:rPr>
                  <a:t> </a:t>
                </a:r>
                <a:r>
                  <a:rPr lang="pt-BR" dirty="0"/>
                  <a:t>(i.e.,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à soma para gerar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a:t>.</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206700" y="1825624"/>
                <a:ext cx="6903140" cy="5032375"/>
              </a:xfrm>
              <a:blipFill>
                <a:blip r:embed="rId3"/>
                <a:stretch>
                  <a:fillRect l="-1765" t="-2663" r="-2030"/>
                </a:stretch>
              </a:blipFill>
            </p:spPr>
            <p:txBody>
              <a:bodyPr/>
              <a:lstStyle/>
              <a:p>
                <a:r>
                  <a:rPr lang="pt-BR">
                    <a:noFill/>
                  </a:rPr>
                  <a:t> </a:t>
                </a:r>
              </a:p>
            </p:txBody>
          </p:sp>
        </mc:Fallback>
      </mc:AlternateContent>
      <p:pic>
        <p:nvPicPr>
          <p:cNvPr id="6" name="Picture 3">
            <a:extLst>
              <a:ext uri="{FF2B5EF4-FFF2-40B4-BE49-F238E27FC236}">
                <a16:creationId xmlns:a16="http://schemas.microsoft.com/office/drawing/2014/main" xmlns="" id="{A8606E6C-F082-84E1-E138-6045949FD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37" y="2800823"/>
            <a:ext cx="4735694" cy="2190724"/>
          </a:xfrm>
          <a:prstGeom prst="rect">
            <a:avLst/>
          </a:prstGeom>
        </p:spPr>
      </p:pic>
    </p:spTree>
    <p:extLst>
      <p:ext uri="{BB962C8B-B14F-4D97-AF65-F5344CB8AC3E}">
        <p14:creationId xmlns:p14="http://schemas.microsoft.com/office/powerpoint/2010/main" val="382037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17317</TotalTime>
  <Words>7554</Words>
  <Application>Microsoft Office PowerPoint</Application>
  <PresentationFormat>Widescreen</PresentationFormat>
  <Paragraphs>776</Paragraphs>
  <Slides>56</Slides>
  <Notes>42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Arial</vt:lpstr>
      <vt:lpstr>Calibri</vt:lpstr>
      <vt:lpstr>Calibri Light</vt:lpstr>
      <vt:lpstr>Cambria Math</vt:lpstr>
      <vt:lpstr>Söhne</vt:lpstr>
      <vt:lpstr>Wingdings</vt:lpstr>
      <vt:lpstr>Office Theme</vt:lpstr>
      <vt:lpstr>T320 - Introdução ao Aprendizado de Máquina II: Redes Neurais Artificiais (Parte II)</vt:lpstr>
      <vt:lpstr>Recapitulando</vt:lpstr>
      <vt:lpstr>Redes neurais artificiais</vt:lpstr>
      <vt:lpstr>Redes neurais artificiais</vt:lpstr>
      <vt:lpstr>Redes neurais artificiais</vt:lpstr>
      <vt:lpstr>Redes neurais artificiais</vt:lpstr>
      <vt:lpstr>Redes neurais artificiais</vt:lpstr>
      <vt:lpstr>Redes neurais artificiais</vt:lpstr>
      <vt:lpstr>Os nós das redes neurais artificiais</vt:lpstr>
      <vt:lpstr>As ligações do nós das redes neurais artificiais</vt:lpstr>
      <vt:lpstr>Funções de ativação</vt:lpstr>
      <vt:lpstr>Funções de ativação</vt:lpstr>
      <vt:lpstr>Função de ativação logística</vt:lpstr>
      <vt:lpstr>Função de ativação logística e sua derivada</vt:lpstr>
      <vt:lpstr>Função de ativação tangente hiperbólica</vt:lpstr>
      <vt:lpstr>Função de ativação tangente hiperbólica e sua derivada</vt:lpstr>
      <vt:lpstr>Apresentação do PowerPoint</vt:lpstr>
      <vt:lpstr>O problema da dissipação do gradiente</vt:lpstr>
      <vt:lpstr>O problema da dissipação do gradiente</vt:lpstr>
      <vt:lpstr>O problema da dissipação do gradiente</vt:lpstr>
      <vt:lpstr>Regra da cadeia</vt:lpstr>
      <vt:lpstr>Regra da cadeia</vt:lpstr>
      <vt:lpstr>O problema da dissipação do gradiente</vt:lpstr>
      <vt:lpstr>O problema da dissipação do gradiente</vt:lpstr>
      <vt:lpstr>Dissipação do gradiente </vt:lpstr>
      <vt:lpstr>Dissipação do gradiente </vt:lpstr>
      <vt:lpstr>Dissipação do gradiente </vt:lpstr>
      <vt:lpstr>Apresentação do PowerPoint</vt:lpstr>
      <vt:lpstr>Função de ativação retificadora</vt:lpstr>
      <vt:lpstr>Função de ativação retificadora</vt:lpstr>
      <vt:lpstr>Função de ativação retificadora</vt:lpstr>
      <vt:lpstr>Variantes da função de ativação retificadora</vt:lpstr>
      <vt:lpstr>Explosão do gradiente </vt:lpstr>
      <vt:lpstr>Explosão do gradiente </vt:lpstr>
      <vt:lpstr>Formas de se minimizar a dissipação e a explosão do gradiente</vt:lpstr>
      <vt:lpstr>Tarefa</vt:lpstr>
      <vt:lpstr>Conectando neurônios</vt:lpstr>
      <vt:lpstr>Conectando neurônios</vt:lpstr>
      <vt:lpstr>Conectando neurônios</vt:lpstr>
      <vt:lpstr>Conectando neurônios</vt:lpstr>
      <vt:lpstr>Conectando neurônios</vt:lpstr>
      <vt:lpstr>Arquiteturas de redes neurais</vt:lpstr>
      <vt:lpstr>Apresentação do PowerPoint</vt:lpstr>
      <vt:lpstr>Aproximação de funções com redes neurais</vt:lpstr>
      <vt:lpstr>Aproximação de funções com redes neurais</vt:lpstr>
      <vt:lpstr>Aproximação de funções com redes neurais</vt:lpstr>
      <vt:lpstr>Aproximação universal de funções em problemas de classificação</vt:lpstr>
      <vt:lpstr>Aproximação universal de funções em problemas de regressão</vt:lpstr>
      <vt:lpstr>Tarefas</vt:lpstr>
      <vt:lpstr>Apresentação do PowerPoint</vt:lpstr>
      <vt:lpstr>Apresentação do PowerPoint</vt:lpstr>
      <vt:lpstr>Apresentação do PowerPoint</vt:lpstr>
      <vt:lpstr>Apresentação do PowerPoint</vt:lpstr>
      <vt:lpstr>O problema da dissipação do gradiente</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1610</cp:revision>
  <dcterms:created xsi:type="dcterms:W3CDTF">2020-04-06T23:46:10Z</dcterms:created>
  <dcterms:modified xsi:type="dcterms:W3CDTF">2025-05-03T12:30:24Z</dcterms:modified>
</cp:coreProperties>
</file>